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44"/>
  </p:notesMasterIdLst>
  <p:sldIdLst>
    <p:sldId id="1074" r:id="rId6"/>
    <p:sldId id="328" r:id="rId7"/>
    <p:sldId id="323" r:id="rId8"/>
    <p:sldId id="324" r:id="rId9"/>
    <p:sldId id="333" r:id="rId10"/>
    <p:sldId id="334" r:id="rId11"/>
    <p:sldId id="318" r:id="rId12"/>
    <p:sldId id="278" r:id="rId13"/>
    <p:sldId id="1077" r:id="rId14"/>
    <p:sldId id="326" r:id="rId15"/>
    <p:sldId id="295" r:id="rId16"/>
    <p:sldId id="302" r:id="rId17"/>
    <p:sldId id="275" r:id="rId18"/>
    <p:sldId id="347" r:id="rId19"/>
    <p:sldId id="348" r:id="rId20"/>
    <p:sldId id="1078" r:id="rId21"/>
    <p:sldId id="285" r:id="rId22"/>
    <p:sldId id="335" r:id="rId23"/>
    <p:sldId id="294" r:id="rId24"/>
    <p:sldId id="287" r:id="rId25"/>
    <p:sldId id="321" r:id="rId26"/>
    <p:sldId id="283" r:id="rId27"/>
    <p:sldId id="290" r:id="rId28"/>
    <p:sldId id="340" r:id="rId29"/>
    <p:sldId id="341" r:id="rId30"/>
    <p:sldId id="338" r:id="rId31"/>
    <p:sldId id="312" r:id="rId32"/>
    <p:sldId id="332" r:id="rId33"/>
    <p:sldId id="319" r:id="rId34"/>
    <p:sldId id="284" r:id="rId35"/>
    <p:sldId id="349" r:id="rId36"/>
    <p:sldId id="350" r:id="rId37"/>
    <p:sldId id="351" r:id="rId38"/>
    <p:sldId id="1075" r:id="rId39"/>
    <p:sldId id="1076" r:id="rId40"/>
    <p:sldId id="1079" r:id="rId41"/>
    <p:sldId id="1080" r:id="rId42"/>
    <p:sldId id="1081" r:id="rId4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095" autoAdjust="0"/>
  </p:normalViewPr>
  <p:slideViewPr>
    <p:cSldViewPr snapToGrid="0" snapToObjects="1">
      <p:cViewPr varScale="1">
        <p:scale>
          <a:sx n="59" d="100"/>
          <a:sy n="59" d="100"/>
        </p:scale>
        <p:origin x="1312" y="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8D116-C156-2A4F-9B97-7598E70351C0}" type="datetimeFigureOut">
              <a:rPr lang="en-US" smtClean="0"/>
              <a:t>9/27/2021</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E7B6C-8653-0F49-8456-4BB8C5607572}" type="slidenum">
              <a:rPr lang="en-US" smtClean="0"/>
              <a:t>‹#›</a:t>
            </a:fld>
            <a:endParaRPr lang="en-US" dirty="0"/>
          </a:p>
        </p:txBody>
      </p:sp>
    </p:spTree>
    <p:extLst>
      <p:ext uri="{BB962C8B-B14F-4D97-AF65-F5344CB8AC3E}">
        <p14:creationId xmlns:p14="http://schemas.microsoft.com/office/powerpoint/2010/main" val="52584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General Wellness is an ongoing theme throughout the month</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Week of Jan. 4: </a:t>
            </a:r>
            <a:r>
              <a:rPr lang="en-US" i="1" dirty="0">
                <a:solidFill>
                  <a:srgbClr val="1F497D"/>
                </a:solidFill>
                <a:latin typeface="Calibri" panose="020F0502020204030204" pitchFamily="34" charset="0"/>
                <a:ea typeface="Calibri" panose="020F0502020204030204" pitchFamily="34" charset="0"/>
              </a:rPr>
              <a:t>Walk Your Pet Week</a:t>
            </a:r>
            <a:r>
              <a:rPr lang="en-US" dirty="0">
                <a:solidFill>
                  <a:srgbClr val="1F497D"/>
                </a:solidFill>
                <a:latin typeface="Calibri" panose="020F0502020204030204" pitchFamily="34" charset="0"/>
                <a:ea typeface="Calibri" panose="020F0502020204030204" pitchFamily="34" charset="0"/>
              </a:rPr>
              <a:t> theme (Jan is Walk Your Pet Month)</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Week of Jan. 11: </a:t>
            </a:r>
            <a:r>
              <a:rPr lang="en-US" i="1" dirty="0">
                <a:solidFill>
                  <a:srgbClr val="1F497D"/>
                </a:solidFill>
                <a:latin typeface="Calibri" panose="020F0502020204030204" pitchFamily="34" charset="0"/>
                <a:ea typeface="Calibri" panose="020F0502020204030204" pitchFamily="34" charset="0"/>
              </a:rPr>
              <a:t>Have you Been to the Vet Recently?</a:t>
            </a:r>
            <a:r>
              <a:rPr lang="en-US" dirty="0">
                <a:solidFill>
                  <a:srgbClr val="1F497D"/>
                </a:solidFill>
                <a:latin typeface="Calibri" panose="020F0502020204030204" pitchFamily="34" charset="0"/>
                <a:ea typeface="Calibri" panose="020F0502020204030204" pitchFamily="34" charset="0"/>
              </a:rPr>
              <a:t> Theme</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Week of Jan. 18: </a:t>
            </a:r>
            <a:r>
              <a:rPr lang="en-US" i="1" dirty="0">
                <a:solidFill>
                  <a:srgbClr val="1F497D"/>
                </a:solidFill>
                <a:latin typeface="Calibri" panose="020F0502020204030204" pitchFamily="34" charset="0"/>
                <a:ea typeface="Calibri" panose="020F0502020204030204" pitchFamily="34" charset="0"/>
              </a:rPr>
              <a:t>Share the Love</a:t>
            </a:r>
            <a:endParaRPr lang="en-US" dirty="0">
              <a:solidFill>
                <a:srgbClr val="1F497D"/>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Week of Jan. 25: </a:t>
            </a:r>
            <a:r>
              <a:rPr lang="en-US" i="1" dirty="0">
                <a:solidFill>
                  <a:srgbClr val="1F497D"/>
                </a:solidFill>
                <a:latin typeface="Calibri" panose="020F0502020204030204" pitchFamily="34" charset="0"/>
                <a:ea typeface="Calibri" panose="020F0502020204030204" pitchFamily="34" charset="0"/>
              </a:rPr>
              <a:t>Change a Pet’s Life Week</a:t>
            </a:r>
            <a:r>
              <a:rPr lang="en-US" dirty="0">
                <a:solidFill>
                  <a:srgbClr val="1F497D"/>
                </a:solidFill>
                <a:latin typeface="Calibri" panose="020F0502020204030204" pitchFamily="34" charset="0"/>
                <a:ea typeface="Calibri" panose="020F0502020204030204" pitchFamily="34" charset="0"/>
              </a:rPr>
              <a:t> (adoption) theme (Sunday, Jan 24</a:t>
            </a:r>
            <a:r>
              <a:rPr lang="en-US" baseline="30000" dirty="0">
                <a:solidFill>
                  <a:srgbClr val="1F497D"/>
                </a:solidFill>
                <a:latin typeface="Calibri" panose="020F0502020204030204" pitchFamily="34" charset="0"/>
                <a:ea typeface="Calibri" panose="020F0502020204030204" pitchFamily="34" charset="0"/>
              </a:rPr>
              <a:t>th</a:t>
            </a:r>
            <a:r>
              <a:rPr lang="en-US" dirty="0">
                <a:solidFill>
                  <a:srgbClr val="1F497D"/>
                </a:solidFill>
                <a:latin typeface="Calibri" panose="020F0502020204030204" pitchFamily="34" charset="0"/>
                <a:ea typeface="Calibri" panose="020F0502020204030204" pitchFamily="34" charset="0"/>
              </a:rPr>
              <a:t> is Change a Pet’s Life Day) </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Auto-Post: Jan. 14</a:t>
            </a:r>
            <a:r>
              <a:rPr lang="en-US" baseline="30000" dirty="0">
                <a:solidFill>
                  <a:srgbClr val="1F497D"/>
                </a:solidFill>
                <a:latin typeface="Calibri" panose="020F0502020204030204" pitchFamily="34" charset="0"/>
                <a:ea typeface="Calibri" panose="020F0502020204030204" pitchFamily="34" charset="0"/>
              </a:rPr>
              <a:t>th</a:t>
            </a:r>
            <a:r>
              <a:rPr lang="en-US" dirty="0">
                <a:solidFill>
                  <a:srgbClr val="1F497D"/>
                </a:solidFill>
                <a:latin typeface="Calibri" panose="020F0502020204030204" pitchFamily="34" charset="0"/>
                <a:ea typeface="Calibri" panose="020F0502020204030204" pitchFamily="34" charset="0"/>
              </a:rPr>
              <a:t>: Dress Up Your Pet Day</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Auto-Post: Jan. 21: National Answer Your Cat’s Question Day (Friday, Jan 22</a:t>
            </a:r>
            <a:r>
              <a:rPr lang="en-US" baseline="30000" dirty="0">
                <a:solidFill>
                  <a:srgbClr val="1F497D"/>
                </a:solidFill>
                <a:latin typeface="Calibri" panose="020F0502020204030204" pitchFamily="34" charset="0"/>
                <a:ea typeface="Calibri" panose="020F0502020204030204" pitchFamily="34" charset="0"/>
              </a:rPr>
              <a:t>nd</a:t>
            </a:r>
            <a:r>
              <a:rPr lang="en-US" dirty="0">
                <a:solidFill>
                  <a:srgbClr val="1F497D"/>
                </a:solidFill>
                <a:latin typeface="Calibri" panose="020F0502020204030204" pitchFamily="34" charset="0"/>
                <a:ea typeface="Calibri" panose="020F0502020204030204" pitchFamily="34" charset="0"/>
              </a:rPr>
              <a:t> is Natl Answer Your Cat’s Q Day)</a:t>
            </a:r>
          </a:p>
          <a:p>
            <a:pPr marL="342900" marR="0" lvl="0" indent="-342900">
              <a:spcBef>
                <a:spcPts val="0"/>
              </a:spcBef>
              <a:spcAft>
                <a:spcPts val="0"/>
              </a:spcAft>
              <a:buFont typeface="Symbol" panose="05050102010706020507" pitchFamily="18" charset="2"/>
              <a:buChar char=""/>
            </a:pPr>
            <a:r>
              <a:rPr lang="en-US" dirty="0">
                <a:solidFill>
                  <a:srgbClr val="1F497D"/>
                </a:solidFill>
                <a:latin typeface="Calibri" panose="020F0502020204030204" pitchFamily="34" charset="0"/>
                <a:ea typeface="Calibri" panose="020F0502020204030204" pitchFamily="34" charset="0"/>
              </a:rPr>
              <a:t>Auto-Post Jan. 28: Change a Pet’s Life </a:t>
            </a:r>
          </a:p>
          <a:p>
            <a:endParaRPr lang="en-US" dirty="0"/>
          </a:p>
        </p:txBody>
      </p:sp>
      <p:sp>
        <p:nvSpPr>
          <p:cNvPr id="4" name="Slide Number Placeholder 3"/>
          <p:cNvSpPr>
            <a:spLocks noGrp="1"/>
          </p:cNvSpPr>
          <p:nvPr>
            <p:ph type="sldNum" sz="quarter" idx="10"/>
          </p:nvPr>
        </p:nvSpPr>
        <p:spPr/>
        <p:txBody>
          <a:bodyPr/>
          <a:lstStyle/>
          <a:p>
            <a:fld id="{0CCE7B6C-8653-0F49-8456-4BB8C5607572}" type="slidenum">
              <a:rPr lang="en-US" smtClean="0"/>
              <a:t>2</a:t>
            </a:fld>
            <a:endParaRPr lang="en-US" dirty="0"/>
          </a:p>
        </p:txBody>
      </p:sp>
    </p:spTree>
    <p:extLst>
      <p:ext uri="{BB962C8B-B14F-4D97-AF65-F5344CB8AC3E}">
        <p14:creationId xmlns:p14="http://schemas.microsoft.com/office/powerpoint/2010/main" val="207158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E7B6C-8653-0F49-8456-4BB8C5607572}" type="slidenum">
              <a:rPr lang="en-US" smtClean="0"/>
              <a:t>5</a:t>
            </a:fld>
            <a:endParaRPr lang="en-US" dirty="0"/>
          </a:p>
        </p:txBody>
      </p:sp>
    </p:spTree>
    <p:extLst>
      <p:ext uri="{BB962C8B-B14F-4D97-AF65-F5344CB8AC3E}">
        <p14:creationId xmlns:p14="http://schemas.microsoft.com/office/powerpoint/2010/main" val="1939427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548640" y="4526280"/>
            <a:ext cx="8961120" cy="1828800"/>
          </a:xfrm>
        </p:spPr>
        <p:txBody>
          <a:bodyPr anchor="b">
            <a:normAutofit/>
          </a:bodyPr>
          <a:lstStyle>
            <a:lvl1pPr algn="r">
              <a:defRPr sz="4400" b="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48640" y="6355080"/>
            <a:ext cx="8961120" cy="548640"/>
          </a:xfrm>
        </p:spPr>
        <p:txBody>
          <a:bodyPr>
            <a:normAutofit/>
          </a:bodyPr>
          <a:lstStyle>
            <a:lvl1pPr marL="0" indent="0" algn="r">
              <a:buNone/>
              <a:defRPr sz="1400" cap="all" spc="100" baseline="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365760"/>
            <a:ext cx="2578100" cy="800100"/>
          </a:xfrm>
          <a:prstGeom prst="rect">
            <a:avLst/>
          </a:prstGeom>
        </p:spPr>
      </p:pic>
    </p:spTree>
    <p:extLst>
      <p:ext uri="{BB962C8B-B14F-4D97-AF65-F5344CB8AC3E}">
        <p14:creationId xmlns:p14="http://schemas.microsoft.com/office/powerpoint/2010/main" val="167402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E3E1367-98E1-3B42-9F00-D6BC1861001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6449" y="621792"/>
            <a:ext cx="2621284" cy="690880"/>
          </a:xfrm>
          <a:prstGeom prst="rect">
            <a:avLst/>
          </a:prstGeom>
        </p:spPr>
      </p:pic>
      <p:sp>
        <p:nvSpPr>
          <p:cNvPr id="7" name="Title 6">
            <a:extLst>
              <a:ext uri="{FF2B5EF4-FFF2-40B4-BE49-F238E27FC236}">
                <a16:creationId xmlns:a16="http://schemas.microsoft.com/office/drawing/2014/main" id="{1D10704E-15F1-CB41-B92C-7D7413A8D58F}"/>
              </a:ext>
            </a:extLst>
          </p:cNvPr>
          <p:cNvSpPr>
            <a:spLocks noGrp="1"/>
          </p:cNvSpPr>
          <p:nvPr>
            <p:ph type="title" hasCustomPrompt="1"/>
          </p:nvPr>
        </p:nvSpPr>
        <p:spPr>
          <a:xfrm>
            <a:off x="402336" y="1934464"/>
            <a:ext cx="4425696" cy="2072640"/>
          </a:xfrm>
          <a:prstGeom prst="rect">
            <a:avLst/>
          </a:prstGeom>
          <a:noFill/>
        </p:spPr>
        <p:txBody>
          <a:bodyPr>
            <a:noAutofit/>
          </a:bodyPr>
          <a:lstStyle>
            <a:lvl1pPr algn="l">
              <a:defRPr sz="4693" b="1" i="0">
                <a:solidFill>
                  <a:schemeClr val="bg1"/>
                </a:solidFill>
                <a:latin typeface="Goudy Old Style" panose="02020502050305020303" pitchFamily="18" charset="77"/>
              </a:defRPr>
            </a:lvl1pPr>
          </a:lstStyle>
          <a:p>
            <a:r>
              <a:rPr lang="en-US" dirty="0"/>
              <a:t>Click to add Title of Presentation</a:t>
            </a:r>
          </a:p>
        </p:txBody>
      </p:sp>
      <p:sp>
        <p:nvSpPr>
          <p:cNvPr id="12" name="Text Placeholder 11">
            <a:extLst>
              <a:ext uri="{FF2B5EF4-FFF2-40B4-BE49-F238E27FC236}">
                <a16:creationId xmlns:a16="http://schemas.microsoft.com/office/drawing/2014/main" id="{1CB15827-F5E6-BB42-B507-31EC355EDFAD}"/>
              </a:ext>
            </a:extLst>
          </p:cNvPr>
          <p:cNvSpPr>
            <a:spLocks noGrp="1"/>
          </p:cNvSpPr>
          <p:nvPr>
            <p:ph type="body" sz="quarter" idx="27" hasCustomPrompt="1"/>
          </p:nvPr>
        </p:nvSpPr>
        <p:spPr>
          <a:xfrm>
            <a:off x="402336" y="4039608"/>
            <a:ext cx="4425696" cy="690880"/>
          </a:xfrm>
          <a:prstGeom prst="rect">
            <a:avLst/>
          </a:prstGeom>
        </p:spPr>
        <p:txBody>
          <a:bodyPr anchor="ctr" anchorCtr="0">
            <a:noAutofit/>
          </a:bodyPr>
          <a:lstStyle>
            <a:lvl1pPr>
              <a:defRPr sz="2640" b="0" i="1">
                <a:solidFill>
                  <a:schemeClr val="bg1"/>
                </a:solidFill>
                <a:latin typeface="Goudy Old Style" panose="02020502050305020303" pitchFamily="18"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14" name="Text Placeholder 13">
            <a:extLst>
              <a:ext uri="{FF2B5EF4-FFF2-40B4-BE49-F238E27FC236}">
                <a16:creationId xmlns:a16="http://schemas.microsoft.com/office/drawing/2014/main" id="{EEE12C52-7538-8846-8BCD-1393523AEC0C}"/>
              </a:ext>
            </a:extLst>
          </p:cNvPr>
          <p:cNvSpPr>
            <a:spLocks noGrp="1"/>
          </p:cNvSpPr>
          <p:nvPr>
            <p:ph type="body" sz="quarter" idx="28" hasCustomPrompt="1"/>
          </p:nvPr>
        </p:nvSpPr>
        <p:spPr>
          <a:xfrm>
            <a:off x="402336" y="6567416"/>
            <a:ext cx="4425696" cy="414528"/>
          </a:xfrm>
          <a:prstGeom prst="rect">
            <a:avLst/>
          </a:prstGeom>
        </p:spPr>
        <p:txBody>
          <a:bodyPr>
            <a:normAutofit/>
          </a:bodyPr>
          <a:lstStyle>
            <a:lvl1pPr>
              <a:defRPr sz="1320" b="0" i="0">
                <a:solidFill>
                  <a:schemeClr val="bg1"/>
                </a:solidFill>
                <a:latin typeface="+mj-lt"/>
              </a:defRPr>
            </a:lvl1pPr>
          </a:lstStyle>
          <a:p>
            <a:pPr lvl="0"/>
            <a:r>
              <a:rPr lang="en-US" dirty="0"/>
              <a:t>Month XX, 2021 | Owner or Audience</a:t>
            </a:r>
          </a:p>
        </p:txBody>
      </p:sp>
      <p:sp>
        <p:nvSpPr>
          <p:cNvPr id="8" name="Picture Placeholder 7">
            <a:extLst>
              <a:ext uri="{FF2B5EF4-FFF2-40B4-BE49-F238E27FC236}">
                <a16:creationId xmlns:a16="http://schemas.microsoft.com/office/drawing/2014/main" id="{76E2AA0E-66C2-2C46-925A-9DF9C44A6B9A}"/>
              </a:ext>
            </a:extLst>
          </p:cNvPr>
          <p:cNvSpPr>
            <a:spLocks noGrp="1"/>
          </p:cNvSpPr>
          <p:nvPr>
            <p:ph type="pic" sz="quarter" idx="29" hasCustomPrompt="1"/>
          </p:nvPr>
        </p:nvSpPr>
        <p:spPr>
          <a:xfrm>
            <a:off x="5310835" y="552704"/>
            <a:ext cx="4747565" cy="6521907"/>
          </a:xfrm>
          <a:prstGeom prst="rect">
            <a:avLst/>
          </a:prstGeom>
          <a:solidFill>
            <a:schemeClr val="bg1">
              <a:lumMod val="95000"/>
            </a:schemeClr>
          </a:solidFill>
        </p:spPr>
        <p:txBody>
          <a:bodyPr anchor="ctr" anchorCtr="0"/>
          <a:lstStyle>
            <a:lvl1pPr marL="0" marR="0" indent="0" algn="ctr" defTabSz="1005571" rtl="0" eaLnBrk="1" fontAlgn="auto" latinLnBrk="1" hangingPunct="1">
              <a:lnSpc>
                <a:spcPct val="100000"/>
              </a:lnSpc>
              <a:spcBef>
                <a:spcPct val="20000"/>
              </a:spcBef>
              <a:spcAft>
                <a:spcPts val="0"/>
              </a:spcAft>
              <a:buClrTx/>
              <a:buSzTx/>
              <a:buFont typeface="Arial" panose="020B0604020202020204" pitchFamily="34" charset="0"/>
              <a:buNone/>
              <a:tabLst/>
              <a:defRPr b="0" i="0">
                <a:solidFill>
                  <a:schemeClr val="tx2"/>
                </a:solidFill>
                <a:latin typeface="Calibri Light" panose="020F0302020204030204" pitchFamily="34" charset="0"/>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Tree>
    <p:extLst>
      <p:ext uri="{BB962C8B-B14F-4D97-AF65-F5344CB8AC3E}">
        <p14:creationId xmlns:p14="http://schemas.microsoft.com/office/powerpoint/2010/main" val="419449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3" name="직사각형 6">
            <a:extLst>
              <a:ext uri="{FF2B5EF4-FFF2-40B4-BE49-F238E27FC236}">
                <a16:creationId xmlns:a16="http://schemas.microsoft.com/office/drawing/2014/main" id="{116D3B68-7546-404A-A6E9-4A65CA99DDF7}"/>
              </a:ext>
            </a:extLst>
          </p:cNvPr>
          <p:cNvSpPr/>
          <p:nvPr userDrawn="1"/>
        </p:nvSpPr>
        <p:spPr>
          <a:xfrm>
            <a:off x="0" y="0"/>
            <a:ext cx="4090416"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32" b="0" i="0" dirty="0">
              <a:latin typeface="Calibri" panose="020F0502020204030204" pitchFamily="34" charset="0"/>
            </a:endParaRPr>
          </a:p>
        </p:txBody>
      </p:sp>
      <p:sp>
        <p:nvSpPr>
          <p:cNvPr id="4" name="그림 개체 틀 3">
            <a:extLst>
              <a:ext uri="{FF2B5EF4-FFF2-40B4-BE49-F238E27FC236}">
                <a16:creationId xmlns:a16="http://schemas.microsoft.com/office/drawing/2014/main" id="{6E149104-3F8D-EC4F-80D9-A3C0B2B6018F}"/>
              </a:ext>
            </a:extLst>
          </p:cNvPr>
          <p:cNvSpPr>
            <a:spLocks noGrp="1"/>
          </p:cNvSpPr>
          <p:nvPr>
            <p:ph type="pic" sz="quarter" idx="26" hasCustomPrompt="1"/>
          </p:nvPr>
        </p:nvSpPr>
        <p:spPr>
          <a:xfrm>
            <a:off x="402336" y="552704"/>
            <a:ext cx="4090416" cy="6521907"/>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760" b="0" i="0" kern="1200" baseline="0" dirty="0">
                <a:solidFill>
                  <a:schemeClr val="tx2"/>
                </a:solidFill>
                <a:latin typeface="Calibri Light" panose="020F03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5" name="Title 17">
            <a:extLst>
              <a:ext uri="{FF2B5EF4-FFF2-40B4-BE49-F238E27FC236}">
                <a16:creationId xmlns:a16="http://schemas.microsoft.com/office/drawing/2014/main" id="{A51607A1-EE0D-0A42-AC6A-69E51C399E88}"/>
              </a:ext>
            </a:extLst>
          </p:cNvPr>
          <p:cNvSpPr>
            <a:spLocks noGrp="1"/>
          </p:cNvSpPr>
          <p:nvPr>
            <p:ph type="title" hasCustomPrompt="1"/>
          </p:nvPr>
        </p:nvSpPr>
        <p:spPr>
          <a:xfrm>
            <a:off x="4895088" y="690881"/>
            <a:ext cx="4756230" cy="1178559"/>
          </a:xfrm>
          <a:prstGeom prst="rect">
            <a:avLst/>
          </a:prstGeom>
        </p:spPr>
        <p:txBody>
          <a:bodyPr>
            <a:noAutofit/>
          </a:bodyPr>
          <a:lstStyle>
            <a:lvl1pPr algn="l">
              <a:defRPr sz="3520" b="1" i="0">
                <a:latin typeface="Goudy Old Style" panose="02020502050305020303" pitchFamily="18" charset="77"/>
              </a:defRPr>
            </a:lvl1pPr>
          </a:lstStyle>
          <a:p>
            <a:r>
              <a:rPr lang="en-US" dirty="0"/>
              <a:t>Click to add Agenda Title</a:t>
            </a:r>
          </a:p>
        </p:txBody>
      </p:sp>
      <p:pic>
        <p:nvPicPr>
          <p:cNvPr id="6" name="Picture 5" descr="A picture containing clock&#10;&#10;Description automatically generated">
            <a:extLst>
              <a:ext uri="{FF2B5EF4-FFF2-40B4-BE49-F238E27FC236}">
                <a16:creationId xmlns:a16="http://schemas.microsoft.com/office/drawing/2014/main" id="{15C4B70F-D665-FB41-BE79-20627BD88D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Tree>
    <p:extLst>
      <p:ext uri="{BB962C8B-B14F-4D97-AF65-F5344CB8AC3E}">
        <p14:creationId xmlns:p14="http://schemas.microsoft.com/office/powerpoint/2010/main" val="281308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7" name="Text Placeholder 15">
            <a:extLst>
              <a:ext uri="{FF2B5EF4-FFF2-40B4-BE49-F238E27FC236}">
                <a16:creationId xmlns:a16="http://schemas.microsoft.com/office/drawing/2014/main" id="{63D3E545-5007-6744-94A9-9E81ADFCB1D3}"/>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422D74A8-F955-BB4F-8987-C9A787930DF1}"/>
              </a:ext>
            </a:extLst>
          </p:cNvPr>
          <p:cNvSpPr>
            <a:spLocks noGrp="1"/>
          </p:cNvSpPr>
          <p:nvPr>
            <p:ph sz="quarter" idx="15"/>
          </p:nvPr>
        </p:nvSpPr>
        <p:spPr>
          <a:xfrm>
            <a:off x="401639" y="1796288"/>
            <a:ext cx="9249887" cy="5250688"/>
          </a:xfrm>
          <a:prstGeom prst="rect">
            <a:avLst/>
          </a:prstGeom>
        </p:spPr>
        <p:txBody>
          <a:bodyPr/>
          <a:lstStyle>
            <a:lvl1pPr>
              <a:defRPr sz="2053"/>
            </a:lvl1pPr>
            <a:lvl2pPr>
              <a:defRPr sz="2053"/>
            </a:lvl2pPr>
            <a:lvl3pPr>
              <a:defRPr sz="2053"/>
            </a:lvl3pPr>
            <a:lvl4pPr>
              <a:defRPr sz="2053"/>
            </a:lvl4pPr>
            <a:lvl5pPr>
              <a:defRPr sz="205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clock&#10;&#10;Description automatically generated">
            <a:extLst>
              <a:ext uri="{FF2B5EF4-FFF2-40B4-BE49-F238E27FC236}">
                <a16:creationId xmlns:a16="http://schemas.microsoft.com/office/drawing/2014/main" id="{1E42FDCE-C1C8-9B48-85D1-E0CE38997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8" name="Slide Number Placeholder 7">
            <a:extLst>
              <a:ext uri="{FF2B5EF4-FFF2-40B4-BE49-F238E27FC236}">
                <a16:creationId xmlns:a16="http://schemas.microsoft.com/office/drawing/2014/main" id="{CBDD585D-E8C9-744D-A11E-6F42AE72BAB8}"/>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316200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Sub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3" name="Text Placeholder 2">
            <a:extLst>
              <a:ext uri="{FF2B5EF4-FFF2-40B4-BE49-F238E27FC236}">
                <a16:creationId xmlns:a16="http://schemas.microsoft.com/office/drawing/2014/main" id="{C64F60B5-5F90-9441-ABC0-9E8E89EF02C9}"/>
              </a:ext>
            </a:extLst>
          </p:cNvPr>
          <p:cNvSpPr>
            <a:spLocks noGrp="1"/>
          </p:cNvSpPr>
          <p:nvPr>
            <p:ph type="body" sz="quarter" idx="15" hasCustomPrompt="1"/>
          </p:nvPr>
        </p:nvSpPr>
        <p:spPr>
          <a:xfrm>
            <a:off x="2" y="1381760"/>
            <a:ext cx="10058399" cy="483616"/>
          </a:xfrm>
          <a:prstGeom prst="rect">
            <a:avLst/>
          </a:prstGeom>
          <a:solidFill>
            <a:srgbClr val="D0E7E8"/>
          </a:solidFill>
        </p:spPr>
        <p:txBody>
          <a:bodyPr lIns="365760" rIns="365760" anchor="ctr" anchorCtr="0"/>
          <a:lstStyle>
            <a:lvl1pPr algn="ctr">
              <a:defRPr sz="1760" b="1" i="0">
                <a:solidFill>
                  <a:schemeClr val="accent1"/>
                </a:solidFill>
                <a:latin typeface="Calibri" panose="020F0502020204030204" pitchFamily="34" charset="0"/>
                <a:cs typeface="Calibri" panose="020F0502020204030204" pitchFamily="34" charset="0"/>
              </a:defRPr>
            </a:lvl1pPr>
          </a:lstStyle>
          <a:p>
            <a:pPr lvl="0"/>
            <a:r>
              <a:rPr lang="en-US" dirty="0"/>
              <a:t>CLICK TO ADD SUBTITLE</a:t>
            </a:r>
          </a:p>
        </p:txBody>
      </p:sp>
      <p:sp>
        <p:nvSpPr>
          <p:cNvPr id="6" name="Text Placeholder 15">
            <a:extLst>
              <a:ext uri="{FF2B5EF4-FFF2-40B4-BE49-F238E27FC236}">
                <a16:creationId xmlns:a16="http://schemas.microsoft.com/office/drawing/2014/main" id="{2BCA136F-15F8-4F42-80C5-7688C9AA29F1}"/>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7" name="Picture 6" descr="A picture containing clock&#10;&#10;Description automatically generated">
            <a:extLst>
              <a:ext uri="{FF2B5EF4-FFF2-40B4-BE49-F238E27FC236}">
                <a16:creationId xmlns:a16="http://schemas.microsoft.com/office/drawing/2014/main" id="{4F172A05-B266-E540-9A66-14DF9B3A8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10" name="Slide Number Placeholder 7">
            <a:extLst>
              <a:ext uri="{FF2B5EF4-FFF2-40B4-BE49-F238E27FC236}">
                <a16:creationId xmlns:a16="http://schemas.microsoft.com/office/drawing/2014/main" id="{496D9381-506D-124B-B5BE-27705F24AEC5}"/>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113439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0" y="552704"/>
            <a:ext cx="4626864" cy="6521907"/>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marR="0" indent="0" algn="ctr" defTabSz="1005571" rtl="0" eaLnBrk="1" fontAlgn="auto" latinLnBrk="1" hangingPunct="1">
              <a:lnSpc>
                <a:spcPct val="100000"/>
              </a:lnSpc>
              <a:spcBef>
                <a:spcPct val="20000"/>
              </a:spcBef>
              <a:spcAft>
                <a:spcPts val="660"/>
              </a:spcAft>
              <a:buClrTx/>
              <a:buSzTx/>
              <a:buFont typeface="Arial" panose="020B0604020202020204" pitchFamily="34" charset="0"/>
              <a:buNone/>
              <a:tabLst/>
              <a:defRPr lang="ko-KR" altLang="en-US" sz="826" b="0" i="0" kern="1200" baseline="0" dirty="0">
                <a:solidFill>
                  <a:schemeClr val="accent6"/>
                </a:solidFill>
                <a:latin typeface="FreightSans Pro Medium" panose="02000606030000020004" pitchFamily="2" charset="0"/>
                <a:ea typeface="+mn-ea"/>
                <a:cs typeface="+mn-cs"/>
              </a:defRPr>
            </a:lvl1pPr>
          </a:lstStyle>
          <a:p>
            <a:pPr marL="0" marR="0" lvl="0" indent="0" algn="ctr" defTabSz="1005571" rtl="0" eaLnBrk="1" fontAlgn="auto" latinLnBrk="1" hangingPunct="1">
              <a:lnSpc>
                <a:spcPct val="100000"/>
              </a:lnSpc>
              <a:spcBef>
                <a:spcPct val="20000"/>
              </a:spcBef>
              <a:spcAft>
                <a:spcPts val="660"/>
              </a:spcAft>
              <a:buClrTx/>
              <a:buSzTx/>
              <a:buFont typeface="Arial" panose="020B0604020202020204" pitchFamily="34" charset="0"/>
              <a:buNone/>
              <a:tabLst/>
              <a:defRPr/>
            </a:pPr>
            <a:r>
              <a:rPr kumimoji="0" lang="en-US" altLang="ko-KR" sz="1540" b="0" i="0" u="none" strike="noStrike" kern="1200" cap="none" spc="0" normalizeH="0" baseline="0" noProof="0" dirty="0">
                <a:ln>
                  <a:noFill/>
                </a:ln>
                <a:solidFill>
                  <a:srgbClr val="35281F"/>
                </a:solidFill>
                <a:effectLst/>
                <a:uLnTx/>
                <a:uFillTx/>
                <a:latin typeface="Calibri" panose="020F0502020204030204"/>
                <a:ea typeface="+mn-ea"/>
                <a:cs typeface="Calibri" panose="020F0502020204030204" pitchFamily="34" charset="0"/>
              </a:rPr>
              <a:t>Drag and Drop Image Here</a:t>
            </a:r>
            <a:endParaRPr kumimoji="0" lang="ko-KR" altLang="en-US" sz="1540" b="0" i="0" u="none" strike="noStrike" kern="1200" cap="none" spc="0" normalizeH="0" baseline="0" noProof="0" dirty="0">
              <a:ln>
                <a:noFill/>
              </a:ln>
              <a:solidFill>
                <a:srgbClr val="35281F"/>
              </a:solidFill>
              <a:effectLst/>
              <a:uLnTx/>
              <a:uFillTx/>
              <a:latin typeface="Calibri" panose="020F0502020204030204"/>
              <a:ea typeface="+mn-ea"/>
              <a:cs typeface="Calibri" panose="020F0502020204030204" pitchFamily="34" charset="0"/>
            </a:endParaRPr>
          </a:p>
        </p:txBody>
      </p:sp>
      <p:sp>
        <p:nvSpPr>
          <p:cNvPr id="6" name="Title 4">
            <a:extLst>
              <a:ext uri="{FF2B5EF4-FFF2-40B4-BE49-F238E27FC236}">
                <a16:creationId xmlns:a16="http://schemas.microsoft.com/office/drawing/2014/main" id="{AF267C31-48DE-0842-85EE-FF2425C9E1F2}"/>
              </a:ext>
            </a:extLst>
          </p:cNvPr>
          <p:cNvSpPr>
            <a:spLocks noGrp="1"/>
          </p:cNvSpPr>
          <p:nvPr>
            <p:ph type="title" hasCustomPrompt="1"/>
          </p:nvPr>
        </p:nvSpPr>
        <p:spPr>
          <a:xfrm>
            <a:off x="5029200" y="2625345"/>
            <a:ext cx="4626864" cy="4291070"/>
          </a:xfrm>
          <a:prstGeom prst="rect">
            <a:avLst/>
          </a:prstGeom>
        </p:spPr>
        <p:txBody>
          <a:bodyPr anchor="t" anchorCtr="0">
            <a:noAutofit/>
          </a:bodyPr>
          <a:lstStyle>
            <a:lvl1pPr algn="l">
              <a:defRPr sz="4693" b="1" i="0">
                <a:solidFill>
                  <a:schemeClr val="bg1"/>
                </a:solidFill>
                <a:latin typeface="Goudy Old Style" panose="02020502050305020303" pitchFamily="18" charset="77"/>
              </a:defRPr>
            </a:lvl1pPr>
          </a:lstStyle>
          <a:p>
            <a:r>
              <a:rPr lang="en-US" dirty="0"/>
              <a:t>Click to add a Divider Slide Title</a:t>
            </a:r>
          </a:p>
        </p:txBody>
      </p:sp>
      <p:sp>
        <p:nvSpPr>
          <p:cNvPr id="3" name="Text Placeholder 2">
            <a:extLst>
              <a:ext uri="{FF2B5EF4-FFF2-40B4-BE49-F238E27FC236}">
                <a16:creationId xmlns:a16="http://schemas.microsoft.com/office/drawing/2014/main" id="{8FF95314-DD99-6D41-A205-F2FA7A1F4623}"/>
              </a:ext>
            </a:extLst>
          </p:cNvPr>
          <p:cNvSpPr>
            <a:spLocks noGrp="1"/>
          </p:cNvSpPr>
          <p:nvPr>
            <p:ph type="body" sz="quarter" idx="27" hasCustomPrompt="1"/>
          </p:nvPr>
        </p:nvSpPr>
        <p:spPr>
          <a:xfrm>
            <a:off x="5029200" y="829056"/>
            <a:ext cx="4626864" cy="723381"/>
          </a:xfrm>
          <a:prstGeom prst="rect">
            <a:avLst/>
          </a:prstGeom>
        </p:spPr>
        <p:txBody>
          <a:bodyPr anchor="ctr" anchorCtr="0">
            <a:noAutofit/>
          </a:bodyPr>
          <a:lstStyle>
            <a:lvl1pPr>
              <a:defRPr sz="5867" b="1" i="0">
                <a:solidFill>
                  <a:srgbClr val="B9DEE3"/>
                </a:solidFill>
                <a:latin typeface="Goudy Old Style" panose="02020502050305020303" pitchFamily="18" charset="77"/>
              </a:defRPr>
            </a:lvl1pPr>
            <a:lvl2pPr>
              <a:defRPr sz="5280">
                <a:solidFill>
                  <a:schemeClr val="bg1"/>
                </a:solidFill>
                <a:latin typeface="GoudyCatSCReg" pitchFamily="2" charset="0"/>
              </a:defRPr>
            </a:lvl2pPr>
            <a:lvl3pPr>
              <a:defRPr sz="5280">
                <a:solidFill>
                  <a:schemeClr val="bg1"/>
                </a:solidFill>
                <a:latin typeface="GoudyCatSCReg" pitchFamily="2" charset="0"/>
              </a:defRPr>
            </a:lvl3pPr>
            <a:lvl4pPr>
              <a:defRPr sz="5280">
                <a:solidFill>
                  <a:schemeClr val="bg1"/>
                </a:solidFill>
                <a:latin typeface="GoudyCatSCReg" pitchFamily="2" charset="0"/>
              </a:defRPr>
            </a:lvl4pPr>
            <a:lvl5pPr>
              <a:defRPr sz="5280">
                <a:solidFill>
                  <a:schemeClr val="bg1"/>
                </a:solidFill>
                <a:latin typeface="GoudyCatSCReg" pitchFamily="2" charset="0"/>
              </a:defRPr>
            </a:lvl5pPr>
          </a:lstStyle>
          <a:p>
            <a:pPr lvl="0"/>
            <a:r>
              <a:rPr lang="en-US" dirty="0"/>
              <a:t>01</a:t>
            </a:r>
          </a:p>
        </p:txBody>
      </p:sp>
      <p:pic>
        <p:nvPicPr>
          <p:cNvPr id="7" name="Graphic 6">
            <a:extLst>
              <a:ext uri="{FF2B5EF4-FFF2-40B4-BE49-F238E27FC236}">
                <a16:creationId xmlns:a16="http://schemas.microsoft.com/office/drawing/2014/main" id="{ACC9AACE-4C73-FC40-A118-445A659027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Tree>
    <p:extLst>
      <p:ext uri="{BB962C8B-B14F-4D97-AF65-F5344CB8AC3E}">
        <p14:creationId xmlns:p14="http://schemas.microsoft.com/office/powerpoint/2010/main" val="329433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Point P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7" name="Text Placeholder 15">
            <a:extLst>
              <a:ext uri="{FF2B5EF4-FFF2-40B4-BE49-F238E27FC236}">
                <a16:creationId xmlns:a16="http://schemas.microsoft.com/office/drawing/2014/main" id="{63D3E545-5007-6744-94A9-9E81ADFCB1D3}"/>
              </a:ext>
            </a:extLst>
          </p:cNvPr>
          <p:cNvSpPr>
            <a:spLocks noGrp="1"/>
          </p:cNvSpPr>
          <p:nvPr>
            <p:ph type="body" sz="quarter" idx="14" hasCustomPrompt="1"/>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Add Title for 4-Point Slide</a:t>
            </a:r>
          </a:p>
        </p:txBody>
      </p:sp>
      <p:sp>
        <p:nvSpPr>
          <p:cNvPr id="6" name="그림 개체 틀 3">
            <a:extLst>
              <a:ext uri="{FF2B5EF4-FFF2-40B4-BE49-F238E27FC236}">
                <a16:creationId xmlns:a16="http://schemas.microsoft.com/office/drawing/2014/main" id="{68C4910A-8A5D-604A-A2B3-B800C32C7EC0}"/>
              </a:ext>
            </a:extLst>
          </p:cNvPr>
          <p:cNvSpPr>
            <a:spLocks noGrp="1"/>
          </p:cNvSpPr>
          <p:nvPr>
            <p:ph type="pic" sz="quarter" idx="28" hasCustomPrompt="1"/>
          </p:nvPr>
        </p:nvSpPr>
        <p:spPr>
          <a:xfrm>
            <a:off x="402336" y="1658112"/>
            <a:ext cx="2212848" cy="1796288"/>
          </a:xfrm>
          <a:prstGeom prst="rect">
            <a:avLst/>
          </a:prstGeom>
          <a:solidFill>
            <a:srgbClr val="B9DEE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9" name="그림 개체 틀 3">
            <a:extLst>
              <a:ext uri="{FF2B5EF4-FFF2-40B4-BE49-F238E27FC236}">
                <a16:creationId xmlns:a16="http://schemas.microsoft.com/office/drawing/2014/main" id="{6AB9D718-4D6A-8447-B8C0-83874C94C50C}"/>
              </a:ext>
            </a:extLst>
          </p:cNvPr>
          <p:cNvSpPr>
            <a:spLocks noGrp="1"/>
          </p:cNvSpPr>
          <p:nvPr>
            <p:ph type="pic" sz="quarter" idx="29" hasCustomPrompt="1"/>
          </p:nvPr>
        </p:nvSpPr>
        <p:spPr>
          <a:xfrm>
            <a:off x="7443216" y="1658112"/>
            <a:ext cx="2212848" cy="1796288"/>
          </a:xfrm>
          <a:prstGeom prst="rect">
            <a:avLst/>
          </a:prstGeom>
          <a:solidFill>
            <a:srgbClr val="B9DEE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10" name="그림 개체 틀 3">
            <a:extLst>
              <a:ext uri="{FF2B5EF4-FFF2-40B4-BE49-F238E27FC236}">
                <a16:creationId xmlns:a16="http://schemas.microsoft.com/office/drawing/2014/main" id="{A630AB71-8A14-3D4E-A0AB-5EF4E0A99B5A}"/>
              </a:ext>
            </a:extLst>
          </p:cNvPr>
          <p:cNvSpPr>
            <a:spLocks noGrp="1"/>
          </p:cNvSpPr>
          <p:nvPr>
            <p:ph type="pic" sz="quarter" idx="30" hasCustomPrompt="1"/>
          </p:nvPr>
        </p:nvSpPr>
        <p:spPr>
          <a:xfrm>
            <a:off x="5093092" y="1658112"/>
            <a:ext cx="2212848" cy="1796288"/>
          </a:xfrm>
          <a:prstGeom prst="rect">
            <a:avLst/>
          </a:prstGeom>
          <a:solidFill>
            <a:srgbClr val="B9DEE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11" name="그림 개체 틀 3">
            <a:extLst>
              <a:ext uri="{FF2B5EF4-FFF2-40B4-BE49-F238E27FC236}">
                <a16:creationId xmlns:a16="http://schemas.microsoft.com/office/drawing/2014/main" id="{D6EBA328-8D3F-244A-9BAE-B46B22B80E96}"/>
              </a:ext>
            </a:extLst>
          </p:cNvPr>
          <p:cNvSpPr>
            <a:spLocks noGrp="1"/>
          </p:cNvSpPr>
          <p:nvPr>
            <p:ph type="pic" sz="quarter" idx="31" hasCustomPrompt="1"/>
          </p:nvPr>
        </p:nvSpPr>
        <p:spPr>
          <a:xfrm>
            <a:off x="2747715" y="1658112"/>
            <a:ext cx="2212848" cy="1796288"/>
          </a:xfrm>
          <a:prstGeom prst="rect">
            <a:avLst/>
          </a:prstGeom>
          <a:solidFill>
            <a:srgbClr val="B9DEE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16" name="Picture 15" descr="A picture containing clock&#10;&#10;Description automatically generated">
            <a:extLst>
              <a:ext uri="{FF2B5EF4-FFF2-40B4-BE49-F238E27FC236}">
                <a16:creationId xmlns:a16="http://schemas.microsoft.com/office/drawing/2014/main" id="{18B535D4-42C7-8442-ABD4-ED7EA02B4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17" name="Text Placeholder 2">
            <a:extLst>
              <a:ext uri="{FF2B5EF4-FFF2-40B4-BE49-F238E27FC236}">
                <a16:creationId xmlns:a16="http://schemas.microsoft.com/office/drawing/2014/main" id="{77CC417C-5707-E649-8F41-B7CB1BC712C7}"/>
              </a:ext>
            </a:extLst>
          </p:cNvPr>
          <p:cNvSpPr>
            <a:spLocks noGrp="1"/>
          </p:cNvSpPr>
          <p:nvPr>
            <p:ph type="body" sz="quarter" idx="32" hasCustomPrompt="1"/>
          </p:nvPr>
        </p:nvSpPr>
        <p:spPr>
          <a:xfrm>
            <a:off x="402336" y="3454400"/>
            <a:ext cx="2208982" cy="995541"/>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18" name="Text Placeholder 3">
            <a:extLst>
              <a:ext uri="{FF2B5EF4-FFF2-40B4-BE49-F238E27FC236}">
                <a16:creationId xmlns:a16="http://schemas.microsoft.com/office/drawing/2014/main" id="{D034D624-5CE8-FA4B-857C-141A14E33AC9}"/>
              </a:ext>
            </a:extLst>
          </p:cNvPr>
          <p:cNvSpPr>
            <a:spLocks noGrp="1"/>
          </p:cNvSpPr>
          <p:nvPr>
            <p:ph type="body" sz="quarter" idx="36"/>
          </p:nvPr>
        </p:nvSpPr>
        <p:spPr>
          <a:xfrm>
            <a:off x="402336" y="4449941"/>
            <a:ext cx="2208982" cy="2597035"/>
          </a:xfrm>
          <a:prstGeom prst="rect">
            <a:avLst/>
          </a:prstGeom>
          <a:solidFill>
            <a:schemeClr val="bg1"/>
          </a:solidFill>
        </p:spPr>
        <p:txBody>
          <a:bodyPr/>
          <a:lstStyle>
            <a:lvl1pPr algn="l">
              <a:lnSpc>
                <a:spcPct val="100000"/>
              </a:lnSpc>
              <a:spcAft>
                <a:spcPts val="147"/>
              </a:spcAft>
              <a:defRPr sz="1613"/>
            </a:lvl1pPr>
            <a:lvl2pPr algn="l">
              <a:lnSpc>
                <a:spcPct val="100000"/>
              </a:lnSpc>
              <a:spcAft>
                <a:spcPts val="147"/>
              </a:spcAft>
              <a:defRPr sz="1613"/>
            </a:lvl2pPr>
            <a:lvl3pPr algn="l">
              <a:lnSpc>
                <a:spcPct val="100000"/>
              </a:lnSpc>
              <a:spcAft>
                <a:spcPts val="147"/>
              </a:spcAft>
              <a:defRPr sz="1613"/>
            </a:lvl3pPr>
            <a:lvl4pPr algn="l">
              <a:lnSpc>
                <a:spcPct val="100000"/>
              </a:lnSpc>
              <a:spcAft>
                <a:spcPts val="147"/>
              </a:spcAft>
              <a:defRPr sz="1613"/>
            </a:lvl4pPr>
            <a:lvl5pPr algn="l">
              <a:lnSpc>
                <a:spcPct val="100000"/>
              </a:lnSpc>
              <a:spcAft>
                <a:spcPts val="147"/>
              </a:spcAft>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F6FA5EF7-B8BD-7943-9262-306E5E88364C}"/>
              </a:ext>
            </a:extLst>
          </p:cNvPr>
          <p:cNvSpPr>
            <a:spLocks noGrp="1"/>
          </p:cNvSpPr>
          <p:nvPr>
            <p:ph type="body" sz="quarter" idx="37" hasCustomPrompt="1"/>
          </p:nvPr>
        </p:nvSpPr>
        <p:spPr>
          <a:xfrm>
            <a:off x="2743847" y="3454400"/>
            <a:ext cx="2208982" cy="995541"/>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21" name="Text Placeholder 2">
            <a:extLst>
              <a:ext uri="{FF2B5EF4-FFF2-40B4-BE49-F238E27FC236}">
                <a16:creationId xmlns:a16="http://schemas.microsoft.com/office/drawing/2014/main" id="{A572583F-4E9E-434C-B950-2FD79A6473EE}"/>
              </a:ext>
            </a:extLst>
          </p:cNvPr>
          <p:cNvSpPr>
            <a:spLocks noGrp="1"/>
          </p:cNvSpPr>
          <p:nvPr>
            <p:ph type="body" sz="quarter" idx="39" hasCustomPrompt="1"/>
          </p:nvPr>
        </p:nvSpPr>
        <p:spPr>
          <a:xfrm>
            <a:off x="5091158" y="3454400"/>
            <a:ext cx="2208982" cy="995541"/>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23" name="Text Placeholder 2">
            <a:extLst>
              <a:ext uri="{FF2B5EF4-FFF2-40B4-BE49-F238E27FC236}">
                <a16:creationId xmlns:a16="http://schemas.microsoft.com/office/drawing/2014/main" id="{57D14D09-5327-5E49-A44E-D4994385E691}"/>
              </a:ext>
            </a:extLst>
          </p:cNvPr>
          <p:cNvSpPr>
            <a:spLocks noGrp="1"/>
          </p:cNvSpPr>
          <p:nvPr>
            <p:ph type="body" sz="quarter" idx="41" hasCustomPrompt="1"/>
          </p:nvPr>
        </p:nvSpPr>
        <p:spPr>
          <a:xfrm>
            <a:off x="7442336" y="3454400"/>
            <a:ext cx="2208982" cy="995541"/>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25" name="Slide Number Placeholder 7">
            <a:extLst>
              <a:ext uri="{FF2B5EF4-FFF2-40B4-BE49-F238E27FC236}">
                <a16:creationId xmlns:a16="http://schemas.microsoft.com/office/drawing/2014/main" id="{5893E425-2399-3D42-A4F8-6F2A47B5F220}"/>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
        <p:nvSpPr>
          <p:cNvPr id="26" name="Text Placeholder 3">
            <a:extLst>
              <a:ext uri="{FF2B5EF4-FFF2-40B4-BE49-F238E27FC236}">
                <a16:creationId xmlns:a16="http://schemas.microsoft.com/office/drawing/2014/main" id="{D29E1D49-901E-564B-8606-F24EF734493D}"/>
              </a:ext>
            </a:extLst>
          </p:cNvPr>
          <p:cNvSpPr>
            <a:spLocks noGrp="1"/>
          </p:cNvSpPr>
          <p:nvPr>
            <p:ph type="body" sz="quarter" idx="42"/>
          </p:nvPr>
        </p:nvSpPr>
        <p:spPr>
          <a:xfrm>
            <a:off x="2746747" y="4449941"/>
            <a:ext cx="2208982" cy="2597035"/>
          </a:xfrm>
          <a:prstGeom prst="rect">
            <a:avLst/>
          </a:prstGeom>
          <a:solidFill>
            <a:schemeClr val="bg1"/>
          </a:solidFill>
        </p:spPr>
        <p:txBody>
          <a:bodyPr/>
          <a:lstStyle>
            <a:lvl1pPr algn="l">
              <a:lnSpc>
                <a:spcPct val="100000"/>
              </a:lnSpc>
              <a:spcAft>
                <a:spcPts val="147"/>
              </a:spcAft>
              <a:defRPr sz="1613"/>
            </a:lvl1pPr>
            <a:lvl2pPr algn="l">
              <a:lnSpc>
                <a:spcPct val="100000"/>
              </a:lnSpc>
              <a:spcAft>
                <a:spcPts val="147"/>
              </a:spcAft>
              <a:defRPr sz="1613"/>
            </a:lvl2pPr>
            <a:lvl3pPr algn="l">
              <a:lnSpc>
                <a:spcPct val="100000"/>
              </a:lnSpc>
              <a:spcAft>
                <a:spcPts val="147"/>
              </a:spcAft>
              <a:defRPr sz="1613"/>
            </a:lvl3pPr>
            <a:lvl4pPr algn="l">
              <a:lnSpc>
                <a:spcPct val="100000"/>
              </a:lnSpc>
              <a:spcAft>
                <a:spcPts val="147"/>
              </a:spcAft>
              <a:defRPr sz="1613"/>
            </a:lvl4pPr>
            <a:lvl5pPr algn="l">
              <a:lnSpc>
                <a:spcPct val="100000"/>
              </a:lnSpc>
              <a:spcAft>
                <a:spcPts val="147"/>
              </a:spcAft>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7B0ACAE0-A3FF-9A4F-A866-C7DF3C6E75B5}"/>
              </a:ext>
            </a:extLst>
          </p:cNvPr>
          <p:cNvSpPr>
            <a:spLocks noGrp="1"/>
          </p:cNvSpPr>
          <p:nvPr>
            <p:ph type="body" sz="quarter" idx="43"/>
          </p:nvPr>
        </p:nvSpPr>
        <p:spPr>
          <a:xfrm>
            <a:off x="5091158" y="4449941"/>
            <a:ext cx="2208982" cy="2597035"/>
          </a:xfrm>
          <a:prstGeom prst="rect">
            <a:avLst/>
          </a:prstGeom>
          <a:solidFill>
            <a:schemeClr val="bg1"/>
          </a:solidFill>
        </p:spPr>
        <p:txBody>
          <a:bodyPr/>
          <a:lstStyle>
            <a:lvl1pPr algn="l">
              <a:lnSpc>
                <a:spcPct val="100000"/>
              </a:lnSpc>
              <a:spcAft>
                <a:spcPts val="147"/>
              </a:spcAft>
              <a:defRPr sz="1613"/>
            </a:lvl1pPr>
            <a:lvl2pPr algn="l">
              <a:lnSpc>
                <a:spcPct val="100000"/>
              </a:lnSpc>
              <a:spcAft>
                <a:spcPts val="147"/>
              </a:spcAft>
              <a:defRPr sz="1613"/>
            </a:lvl2pPr>
            <a:lvl3pPr algn="l">
              <a:lnSpc>
                <a:spcPct val="100000"/>
              </a:lnSpc>
              <a:spcAft>
                <a:spcPts val="147"/>
              </a:spcAft>
              <a:defRPr sz="1613"/>
            </a:lvl3pPr>
            <a:lvl4pPr algn="l">
              <a:lnSpc>
                <a:spcPct val="100000"/>
              </a:lnSpc>
              <a:spcAft>
                <a:spcPts val="147"/>
              </a:spcAft>
              <a:defRPr sz="1613"/>
            </a:lvl4pPr>
            <a:lvl5pPr algn="l">
              <a:lnSpc>
                <a:spcPct val="100000"/>
              </a:lnSpc>
              <a:spcAft>
                <a:spcPts val="147"/>
              </a:spcAft>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9D28A5DC-8FBF-6643-820E-499A0B1AC7FF}"/>
              </a:ext>
            </a:extLst>
          </p:cNvPr>
          <p:cNvSpPr>
            <a:spLocks noGrp="1"/>
          </p:cNvSpPr>
          <p:nvPr>
            <p:ph type="body" sz="quarter" idx="44"/>
          </p:nvPr>
        </p:nvSpPr>
        <p:spPr>
          <a:xfrm>
            <a:off x="7442336" y="4449941"/>
            <a:ext cx="2208982" cy="2597035"/>
          </a:xfrm>
          <a:prstGeom prst="rect">
            <a:avLst/>
          </a:prstGeom>
          <a:solidFill>
            <a:schemeClr val="bg1"/>
          </a:solidFill>
        </p:spPr>
        <p:txBody>
          <a:bodyPr/>
          <a:lstStyle>
            <a:lvl1pPr algn="l">
              <a:lnSpc>
                <a:spcPct val="100000"/>
              </a:lnSpc>
              <a:spcAft>
                <a:spcPts val="147"/>
              </a:spcAft>
              <a:defRPr sz="1613"/>
            </a:lvl1pPr>
            <a:lvl2pPr algn="l">
              <a:lnSpc>
                <a:spcPct val="100000"/>
              </a:lnSpc>
              <a:spcAft>
                <a:spcPts val="147"/>
              </a:spcAft>
              <a:defRPr sz="1613"/>
            </a:lvl2pPr>
            <a:lvl3pPr algn="l">
              <a:lnSpc>
                <a:spcPct val="100000"/>
              </a:lnSpc>
              <a:spcAft>
                <a:spcPts val="147"/>
              </a:spcAft>
              <a:defRPr sz="1613"/>
            </a:lvl3pPr>
            <a:lvl4pPr algn="l">
              <a:lnSpc>
                <a:spcPct val="100000"/>
              </a:lnSpc>
              <a:spcAft>
                <a:spcPts val="147"/>
              </a:spcAft>
              <a:defRPr sz="1613"/>
            </a:lvl4pPr>
            <a:lvl5pPr algn="l">
              <a:lnSpc>
                <a:spcPct val="100000"/>
              </a:lnSpc>
              <a:spcAft>
                <a:spcPts val="147"/>
              </a:spcAft>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48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Point Slid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7" name="Text Placeholder 15">
            <a:extLst>
              <a:ext uri="{FF2B5EF4-FFF2-40B4-BE49-F238E27FC236}">
                <a16:creationId xmlns:a16="http://schemas.microsoft.com/office/drawing/2014/main" id="{63D3E545-5007-6744-94A9-9E81ADFCB1D3}"/>
              </a:ext>
            </a:extLst>
          </p:cNvPr>
          <p:cNvSpPr>
            <a:spLocks noGrp="1"/>
          </p:cNvSpPr>
          <p:nvPr>
            <p:ph type="body" sz="quarter" idx="14" hasCustomPrompt="1"/>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Add Title for 3-Point Slide</a:t>
            </a:r>
          </a:p>
        </p:txBody>
      </p:sp>
      <p:sp>
        <p:nvSpPr>
          <p:cNvPr id="6" name="그림 개체 틀 3">
            <a:extLst>
              <a:ext uri="{FF2B5EF4-FFF2-40B4-BE49-F238E27FC236}">
                <a16:creationId xmlns:a16="http://schemas.microsoft.com/office/drawing/2014/main" id="{68C4910A-8A5D-604A-A2B3-B800C32C7EC0}"/>
              </a:ext>
            </a:extLst>
          </p:cNvPr>
          <p:cNvSpPr>
            <a:spLocks noGrp="1"/>
          </p:cNvSpPr>
          <p:nvPr>
            <p:ph type="pic" sz="quarter" idx="28" hasCustomPrompt="1"/>
          </p:nvPr>
        </p:nvSpPr>
        <p:spPr>
          <a:xfrm>
            <a:off x="402336" y="1658112"/>
            <a:ext cx="3017520" cy="2072640"/>
          </a:xfrm>
          <a:prstGeom prst="rect">
            <a:avLst/>
          </a:prstGeom>
          <a:solidFill>
            <a:srgbClr val="D0E7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9" name="그림 개체 틀 3">
            <a:extLst>
              <a:ext uri="{FF2B5EF4-FFF2-40B4-BE49-F238E27FC236}">
                <a16:creationId xmlns:a16="http://schemas.microsoft.com/office/drawing/2014/main" id="{6AB9D718-4D6A-8447-B8C0-83874C94C50C}"/>
              </a:ext>
            </a:extLst>
          </p:cNvPr>
          <p:cNvSpPr>
            <a:spLocks noGrp="1"/>
          </p:cNvSpPr>
          <p:nvPr>
            <p:ph type="pic" sz="quarter" idx="29" hasCustomPrompt="1"/>
          </p:nvPr>
        </p:nvSpPr>
        <p:spPr>
          <a:xfrm>
            <a:off x="6634675" y="1658112"/>
            <a:ext cx="3017520" cy="2072640"/>
          </a:xfrm>
          <a:prstGeom prst="rect">
            <a:avLst/>
          </a:prstGeom>
          <a:solidFill>
            <a:srgbClr val="D0E7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10" name="그림 개체 틀 3">
            <a:extLst>
              <a:ext uri="{FF2B5EF4-FFF2-40B4-BE49-F238E27FC236}">
                <a16:creationId xmlns:a16="http://schemas.microsoft.com/office/drawing/2014/main" id="{A630AB71-8A14-3D4E-A0AB-5EF4E0A99B5A}"/>
              </a:ext>
            </a:extLst>
          </p:cNvPr>
          <p:cNvSpPr>
            <a:spLocks noGrp="1"/>
          </p:cNvSpPr>
          <p:nvPr>
            <p:ph type="pic" sz="quarter" idx="30" hasCustomPrompt="1"/>
          </p:nvPr>
        </p:nvSpPr>
        <p:spPr>
          <a:xfrm>
            <a:off x="3520440" y="1658112"/>
            <a:ext cx="3017520" cy="2072640"/>
          </a:xfrm>
          <a:prstGeom prst="rect">
            <a:avLst/>
          </a:prstGeom>
          <a:solidFill>
            <a:srgbClr val="D0E7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rgbClr val="8BC4C7"/>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3" name="Text Placeholder 2">
            <a:extLst>
              <a:ext uri="{FF2B5EF4-FFF2-40B4-BE49-F238E27FC236}">
                <a16:creationId xmlns:a16="http://schemas.microsoft.com/office/drawing/2014/main" id="{E307EEBC-F9E8-B248-9DFA-64558238713A}"/>
              </a:ext>
            </a:extLst>
          </p:cNvPr>
          <p:cNvSpPr>
            <a:spLocks noGrp="1"/>
          </p:cNvSpPr>
          <p:nvPr>
            <p:ph type="body" sz="quarter" idx="32" hasCustomPrompt="1"/>
          </p:nvPr>
        </p:nvSpPr>
        <p:spPr>
          <a:xfrm>
            <a:off x="402336" y="3730752"/>
            <a:ext cx="3017520" cy="690880"/>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pic>
        <p:nvPicPr>
          <p:cNvPr id="12" name="Picture 11" descr="A picture containing clock&#10;&#10;Description automatically generated">
            <a:extLst>
              <a:ext uri="{FF2B5EF4-FFF2-40B4-BE49-F238E27FC236}">
                <a16:creationId xmlns:a16="http://schemas.microsoft.com/office/drawing/2014/main" id="{6A303914-AB37-4A45-AC92-DF7A070A75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4" name="Text Placeholder 3">
            <a:extLst>
              <a:ext uri="{FF2B5EF4-FFF2-40B4-BE49-F238E27FC236}">
                <a16:creationId xmlns:a16="http://schemas.microsoft.com/office/drawing/2014/main" id="{E44B205D-9A45-7343-8BFB-B69EAAB2D14D}"/>
              </a:ext>
            </a:extLst>
          </p:cNvPr>
          <p:cNvSpPr>
            <a:spLocks noGrp="1"/>
          </p:cNvSpPr>
          <p:nvPr>
            <p:ph type="body" sz="quarter" idx="36"/>
          </p:nvPr>
        </p:nvSpPr>
        <p:spPr>
          <a:xfrm>
            <a:off x="402336" y="4421633"/>
            <a:ext cx="3017520" cy="2625342"/>
          </a:xfrm>
          <a:prstGeom prst="rect">
            <a:avLst/>
          </a:prstGeom>
          <a:solidFill>
            <a:schemeClr val="bg1"/>
          </a:solidFill>
        </p:spPr>
        <p:txBody>
          <a:bodyPr/>
          <a:lstStyle>
            <a:lvl1pPr algn="l">
              <a:spcAft>
                <a:spcPts val="0"/>
              </a:spcAft>
              <a:defRPr sz="1613"/>
            </a:lvl1pPr>
            <a:lvl2pPr algn="l">
              <a:spcAft>
                <a:spcPts val="0"/>
              </a:spcAft>
              <a:defRPr sz="1613"/>
            </a:lvl2pPr>
            <a:lvl3pPr algn="l">
              <a:spcAft>
                <a:spcPts val="0"/>
              </a:spcAft>
              <a:defRPr sz="1613"/>
            </a:lvl3pPr>
            <a:lvl4pPr algn="l">
              <a:spcAft>
                <a:spcPts val="0"/>
              </a:spcAft>
              <a:defRPr sz="1613"/>
            </a:lvl4pPr>
            <a:lvl5pPr algn="l">
              <a:spcAft>
                <a:spcPts val="0"/>
              </a:spcAft>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5B777E24-C493-D941-8B4C-F0C6C4C4F22F}"/>
              </a:ext>
            </a:extLst>
          </p:cNvPr>
          <p:cNvSpPr>
            <a:spLocks noGrp="1"/>
          </p:cNvSpPr>
          <p:nvPr>
            <p:ph type="body" sz="quarter" idx="37" hasCustomPrompt="1"/>
          </p:nvPr>
        </p:nvSpPr>
        <p:spPr>
          <a:xfrm>
            <a:off x="3520440" y="3730752"/>
            <a:ext cx="3017520" cy="690880"/>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16" name="Text Placeholder 3">
            <a:extLst>
              <a:ext uri="{FF2B5EF4-FFF2-40B4-BE49-F238E27FC236}">
                <a16:creationId xmlns:a16="http://schemas.microsoft.com/office/drawing/2014/main" id="{DB86085C-94E9-3144-B4D6-3463871308A9}"/>
              </a:ext>
            </a:extLst>
          </p:cNvPr>
          <p:cNvSpPr>
            <a:spLocks noGrp="1"/>
          </p:cNvSpPr>
          <p:nvPr>
            <p:ph type="body" sz="quarter" idx="38"/>
          </p:nvPr>
        </p:nvSpPr>
        <p:spPr>
          <a:xfrm>
            <a:off x="3520440" y="4421633"/>
            <a:ext cx="3017520" cy="2625342"/>
          </a:xfrm>
          <a:prstGeom prst="rect">
            <a:avLst/>
          </a:prstGeom>
          <a:solidFill>
            <a:schemeClr val="bg1"/>
          </a:solidFill>
        </p:spPr>
        <p:txBody>
          <a:bodyPr/>
          <a:lstStyle>
            <a:lvl1pPr algn="l">
              <a:defRPr sz="1613"/>
            </a:lvl1pPr>
            <a:lvl2pPr algn="l">
              <a:defRPr sz="1613"/>
            </a:lvl2pPr>
            <a:lvl3pPr algn="l">
              <a:defRPr sz="1613"/>
            </a:lvl3pPr>
            <a:lvl4pPr algn="l">
              <a:defRPr sz="1613"/>
            </a:lvl4pPr>
            <a:lvl5pPr algn="l">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79D5B2B-6C4E-2241-A28F-399BC86DAA3E}"/>
              </a:ext>
            </a:extLst>
          </p:cNvPr>
          <p:cNvSpPr>
            <a:spLocks noGrp="1"/>
          </p:cNvSpPr>
          <p:nvPr>
            <p:ph type="body" sz="quarter" idx="39" hasCustomPrompt="1"/>
          </p:nvPr>
        </p:nvSpPr>
        <p:spPr>
          <a:xfrm>
            <a:off x="6633798" y="3730752"/>
            <a:ext cx="3017520" cy="690880"/>
          </a:xfrm>
          <a:prstGeom prst="rect">
            <a:avLst/>
          </a:prstGeom>
          <a:solidFill>
            <a:schemeClr val="bg1"/>
          </a:solidFill>
        </p:spPr>
        <p:txBody>
          <a:bodyPr lIns="91440" tIns="91440" rIns="91440" bIns="91440" anchor="ctr" anchorCtr="0"/>
          <a:lstStyle>
            <a:lvl1pPr algn="ctr">
              <a:spcAft>
                <a:spcPts val="990"/>
              </a:spcAft>
              <a:defRPr sz="1613" b="1">
                <a:solidFill>
                  <a:schemeClr val="accent1"/>
                </a:solidFill>
                <a:latin typeface="Calibri" panose="020F0502020204030204" pitchFamily="34" charset="0"/>
                <a:cs typeface="Calibri" panose="020F0502020204030204" pitchFamily="34" charset="0"/>
              </a:defRPr>
            </a:lvl1pPr>
            <a:lvl2pPr marL="0" indent="0">
              <a:buNone/>
              <a:defRPr sz="1613">
                <a:latin typeface="Calibri" panose="020F0502020204030204" pitchFamily="34" charset="0"/>
                <a:cs typeface="Calibri" panose="020F0502020204030204" pitchFamily="34" charset="0"/>
              </a:defRPr>
            </a:lvl2pPr>
          </a:lstStyle>
          <a:p>
            <a:pPr lvl="0"/>
            <a:r>
              <a:rPr lang="en-US" dirty="0"/>
              <a:t>CLICK TO ADD TITLE</a:t>
            </a:r>
          </a:p>
        </p:txBody>
      </p:sp>
      <p:sp>
        <p:nvSpPr>
          <p:cNvPr id="18" name="Text Placeholder 3">
            <a:extLst>
              <a:ext uri="{FF2B5EF4-FFF2-40B4-BE49-F238E27FC236}">
                <a16:creationId xmlns:a16="http://schemas.microsoft.com/office/drawing/2014/main" id="{715F159E-CDE5-ED4E-B8B9-64142C03B4B7}"/>
              </a:ext>
            </a:extLst>
          </p:cNvPr>
          <p:cNvSpPr>
            <a:spLocks noGrp="1"/>
          </p:cNvSpPr>
          <p:nvPr>
            <p:ph type="body" sz="quarter" idx="40"/>
          </p:nvPr>
        </p:nvSpPr>
        <p:spPr>
          <a:xfrm>
            <a:off x="6633798" y="4421633"/>
            <a:ext cx="3017520" cy="2625342"/>
          </a:xfrm>
          <a:prstGeom prst="rect">
            <a:avLst/>
          </a:prstGeom>
          <a:solidFill>
            <a:schemeClr val="bg1"/>
          </a:solidFill>
        </p:spPr>
        <p:txBody>
          <a:bodyPr/>
          <a:lstStyle>
            <a:lvl1pPr algn="l">
              <a:defRPr sz="1613"/>
            </a:lvl1pPr>
            <a:lvl2pPr algn="l">
              <a:defRPr sz="1613"/>
            </a:lvl2pPr>
            <a:lvl3pPr algn="l">
              <a:defRPr sz="1613"/>
            </a:lvl3pPr>
            <a:lvl4pPr algn="l">
              <a:defRPr sz="1613"/>
            </a:lvl4pPr>
            <a:lvl5pPr algn="l">
              <a:defRPr sz="16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7">
            <a:extLst>
              <a:ext uri="{FF2B5EF4-FFF2-40B4-BE49-F238E27FC236}">
                <a16:creationId xmlns:a16="http://schemas.microsoft.com/office/drawing/2014/main" id="{9C44A0FF-4364-1249-860B-C2DBE85F6BEB}"/>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88766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89DB9-3FE9-744E-B889-A6479DEDA0B8}"/>
              </a:ext>
            </a:extLst>
          </p:cNvPr>
          <p:cNvSpPr/>
          <p:nvPr userDrawn="1"/>
        </p:nvSpPr>
        <p:spPr>
          <a:xfrm>
            <a:off x="0" y="0"/>
            <a:ext cx="5029200" cy="77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dirty="0"/>
          </a:p>
        </p:txBody>
      </p:sp>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9" name="Text Placeholder 15">
            <a:extLst>
              <a:ext uri="{FF2B5EF4-FFF2-40B4-BE49-F238E27FC236}">
                <a16:creationId xmlns:a16="http://schemas.microsoft.com/office/drawing/2014/main" id="{A9876113-71CC-4E4D-BF87-E42859ADF475}"/>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6" name="Picture 5" descr="A picture containing clock&#10;&#10;Description automatically generated">
            <a:extLst>
              <a:ext uri="{FF2B5EF4-FFF2-40B4-BE49-F238E27FC236}">
                <a16:creationId xmlns:a16="http://schemas.microsoft.com/office/drawing/2014/main" id="{A85742C9-DC7F-6040-942E-C00790B050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7" name="Slide Number Placeholder 7">
            <a:extLst>
              <a:ext uri="{FF2B5EF4-FFF2-40B4-BE49-F238E27FC236}">
                <a16:creationId xmlns:a16="http://schemas.microsoft.com/office/drawing/2014/main" id="{806E4F0A-7244-2646-A11F-EAA6412B630F}"/>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1565550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Slid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89DB9-3FE9-744E-B889-A6479DEDA0B8}"/>
              </a:ext>
            </a:extLst>
          </p:cNvPr>
          <p:cNvSpPr/>
          <p:nvPr userDrawn="1"/>
        </p:nvSpPr>
        <p:spPr>
          <a:xfrm>
            <a:off x="5029197" y="0"/>
            <a:ext cx="5029200" cy="77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dirty="0"/>
          </a:p>
        </p:txBody>
      </p:sp>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6" name="Text Placeholder 15">
            <a:extLst>
              <a:ext uri="{FF2B5EF4-FFF2-40B4-BE49-F238E27FC236}">
                <a16:creationId xmlns:a16="http://schemas.microsoft.com/office/drawing/2014/main" id="{3F0617BD-B987-F747-972D-3E4E59F41D6C}"/>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7" name="Picture 6" descr="A picture containing clock&#10;&#10;Description automatically generated">
            <a:extLst>
              <a:ext uri="{FF2B5EF4-FFF2-40B4-BE49-F238E27FC236}">
                <a16:creationId xmlns:a16="http://schemas.microsoft.com/office/drawing/2014/main" id="{75D020ED-B791-674A-ABA1-681D0854AA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8" name="Slide Number Placeholder 7">
            <a:extLst>
              <a:ext uri="{FF2B5EF4-FFF2-40B4-BE49-F238E27FC236}">
                <a16:creationId xmlns:a16="http://schemas.microsoft.com/office/drawing/2014/main" id="{0DCA5B0A-7731-0F45-AA5E-A492F6086DB9}"/>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71811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Slide 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373997-5052-6B43-A365-EA06FC09E049}"/>
              </a:ext>
            </a:extLst>
          </p:cNvPr>
          <p:cNvSpPr/>
          <p:nvPr userDrawn="1"/>
        </p:nvSpPr>
        <p:spPr>
          <a:xfrm>
            <a:off x="0" y="2"/>
            <a:ext cx="4023360" cy="77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panose="020F0502020204030204" pitchFamily="34" charset="0"/>
            </a:endParaRPr>
          </a:p>
        </p:txBody>
      </p:sp>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9" name="Text Placeholder 15">
            <a:extLst>
              <a:ext uri="{FF2B5EF4-FFF2-40B4-BE49-F238E27FC236}">
                <a16:creationId xmlns:a16="http://schemas.microsoft.com/office/drawing/2014/main" id="{0C3F74F4-0C80-234D-B62D-AB9C09675D7E}"/>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7" name="Picture 6" descr="A picture containing clock&#10;&#10;Description automatically generated">
            <a:extLst>
              <a:ext uri="{FF2B5EF4-FFF2-40B4-BE49-F238E27FC236}">
                <a16:creationId xmlns:a16="http://schemas.microsoft.com/office/drawing/2014/main" id="{D507B8A6-24A1-8149-8D4A-E1C88A0078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8" name="Slide Number Placeholder 7">
            <a:extLst>
              <a:ext uri="{FF2B5EF4-FFF2-40B4-BE49-F238E27FC236}">
                <a16:creationId xmlns:a16="http://schemas.microsoft.com/office/drawing/2014/main" id="{9E4ECBF8-9743-E846-998B-3DD9910F37C7}"/>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31788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548640" y="4526280"/>
            <a:ext cx="8961120" cy="1828800"/>
          </a:xfrm>
        </p:spPr>
        <p:txBody>
          <a:bodyPr anchor="b">
            <a:normAutofit/>
          </a:bodyPr>
          <a:lstStyle>
            <a:lvl1pPr algn="l">
              <a:defRPr sz="4400" b="0">
                <a:solidFill>
                  <a:schemeClr val="accent1"/>
                </a:solidFill>
                <a:latin typeface="+mj-lt"/>
              </a:defRPr>
            </a:lvl1pPr>
          </a:lstStyle>
          <a:p>
            <a:r>
              <a:rPr lang="en-US" dirty="0"/>
              <a:t>Click to edit Master title style</a:t>
            </a:r>
          </a:p>
        </p:txBody>
      </p:sp>
      <p:sp>
        <p:nvSpPr>
          <p:cNvPr id="3" name="Text Placeholder 2"/>
          <p:cNvSpPr>
            <a:spLocks noGrp="1"/>
          </p:cNvSpPr>
          <p:nvPr>
            <p:ph type="body" idx="1"/>
          </p:nvPr>
        </p:nvSpPr>
        <p:spPr>
          <a:xfrm>
            <a:off x="548640" y="6355080"/>
            <a:ext cx="8961120" cy="548640"/>
          </a:xfrm>
        </p:spPr>
        <p:txBody>
          <a:bodyPr>
            <a:normAutofit/>
          </a:bodyPr>
          <a:lstStyle>
            <a:lvl1pPr marL="0" indent="0" algn="l">
              <a:buNone/>
              <a:defRPr sz="1400" cap="all" spc="100" baseline="0">
                <a:solidFill>
                  <a:schemeClr val="accent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327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Slide v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373997-5052-6B43-A365-EA06FC09E049}"/>
              </a:ext>
            </a:extLst>
          </p:cNvPr>
          <p:cNvSpPr/>
          <p:nvPr userDrawn="1"/>
        </p:nvSpPr>
        <p:spPr>
          <a:xfrm>
            <a:off x="6035040" y="2"/>
            <a:ext cx="4023360" cy="77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panose="020F0502020204030204" pitchFamily="34" charset="0"/>
            </a:endParaRPr>
          </a:p>
        </p:txBody>
      </p:sp>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9" name="Text Placeholder 15">
            <a:extLst>
              <a:ext uri="{FF2B5EF4-FFF2-40B4-BE49-F238E27FC236}">
                <a16:creationId xmlns:a16="http://schemas.microsoft.com/office/drawing/2014/main" id="{1B02CF0C-500E-8240-A396-33693D527D17}"/>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7" name="Picture 6" descr="A picture containing clock&#10;&#10;Description automatically generated">
            <a:extLst>
              <a:ext uri="{FF2B5EF4-FFF2-40B4-BE49-F238E27FC236}">
                <a16:creationId xmlns:a16="http://schemas.microsoft.com/office/drawing/2014/main" id="{667B2B6E-9055-B346-88C1-800EB00CA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
        <p:nvSpPr>
          <p:cNvPr id="8" name="Slide Number Placeholder 7">
            <a:extLst>
              <a:ext uri="{FF2B5EF4-FFF2-40B4-BE49-F238E27FC236}">
                <a16:creationId xmlns:a16="http://schemas.microsoft.com/office/drawing/2014/main" id="{1E3D5F2D-034A-5D40-A0D3-4E4B8211B676}"/>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76891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Slide Photo">
    <p:spTree>
      <p:nvGrpSpPr>
        <p:cNvPr id="1" name=""/>
        <p:cNvGrpSpPr/>
        <p:nvPr/>
      </p:nvGrpSpPr>
      <p:grpSpPr>
        <a:xfrm>
          <a:off x="0" y="0"/>
          <a:ext cx="0" cy="0"/>
          <a:chOff x="0" y="0"/>
          <a:chExt cx="0" cy="0"/>
        </a:xfrm>
      </p:grpSpPr>
      <p:sp>
        <p:nvSpPr>
          <p:cNvPr id="10" name="그림 개체 틀 3">
            <a:extLst>
              <a:ext uri="{FF2B5EF4-FFF2-40B4-BE49-F238E27FC236}">
                <a16:creationId xmlns:a16="http://schemas.microsoft.com/office/drawing/2014/main" id="{96F76B22-17B1-8A42-937C-F32BBA0FD593}"/>
              </a:ext>
            </a:extLst>
          </p:cNvPr>
          <p:cNvSpPr>
            <a:spLocks noGrp="1"/>
          </p:cNvSpPr>
          <p:nvPr>
            <p:ph type="pic" sz="quarter" idx="28" hasCustomPrompt="1"/>
          </p:nvPr>
        </p:nvSpPr>
        <p:spPr>
          <a:xfrm>
            <a:off x="0" y="1381760"/>
            <a:ext cx="4023360" cy="6390640"/>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76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5" name="Rectangle 4">
            <a:extLst>
              <a:ext uri="{FF2B5EF4-FFF2-40B4-BE49-F238E27FC236}">
                <a16:creationId xmlns:a16="http://schemas.microsoft.com/office/drawing/2014/main" id="{925A76F9-2E9E-7B46-9B77-1670CC9EDD4D}"/>
              </a:ext>
            </a:extLst>
          </p:cNvPr>
          <p:cNvSpPr/>
          <p:nvPr userDrawn="1"/>
        </p:nvSpPr>
        <p:spPr>
          <a:xfrm>
            <a:off x="0" y="0"/>
            <a:ext cx="10058400" cy="138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b="0" i="0" dirty="0">
              <a:latin typeface="Calibri Light" panose="020F0302020204030204" pitchFamily="34" charset="0"/>
            </a:endParaRPr>
          </a:p>
        </p:txBody>
      </p:sp>
      <p:sp>
        <p:nvSpPr>
          <p:cNvPr id="9" name="Text Placeholder 15">
            <a:extLst>
              <a:ext uri="{FF2B5EF4-FFF2-40B4-BE49-F238E27FC236}">
                <a16:creationId xmlns:a16="http://schemas.microsoft.com/office/drawing/2014/main" id="{0C3F74F4-0C80-234D-B62D-AB9C09675D7E}"/>
              </a:ext>
            </a:extLst>
          </p:cNvPr>
          <p:cNvSpPr>
            <a:spLocks noGrp="1"/>
          </p:cNvSpPr>
          <p:nvPr>
            <p:ph type="body" sz="quarter" idx="14"/>
          </p:nvPr>
        </p:nvSpPr>
        <p:spPr>
          <a:xfrm>
            <a:off x="402336" y="345440"/>
            <a:ext cx="9253728" cy="829056"/>
          </a:xfrm>
          <a:prstGeom prst="rect">
            <a:avLst/>
          </a:prstGeom>
        </p:spPr>
        <p:txBody>
          <a:bodyPr anchor="ctr">
            <a:normAutofit/>
          </a:bodyPr>
          <a:lstStyle>
            <a:lvl1pPr algn="ctr">
              <a:defRPr sz="3520" b="1" i="0">
                <a:solidFill>
                  <a:schemeClr val="bg1"/>
                </a:solidFill>
                <a:latin typeface="Goudy Old Style" panose="02020502050305020303" pitchFamily="18" charset="77"/>
              </a:defRPr>
            </a:lvl1pPr>
          </a:lstStyle>
          <a:p>
            <a:pPr lvl="0"/>
            <a:r>
              <a:rPr lang="en-US" dirty="0"/>
              <a:t>Click to edit Master text styles</a:t>
            </a:r>
          </a:p>
        </p:txBody>
      </p:sp>
      <p:pic>
        <p:nvPicPr>
          <p:cNvPr id="6" name="Picture 5" descr="A picture containing clock&#10;&#10;Description automatically generated">
            <a:extLst>
              <a:ext uri="{FF2B5EF4-FFF2-40B4-BE49-F238E27FC236}">
                <a16:creationId xmlns:a16="http://schemas.microsoft.com/office/drawing/2014/main" id="{DFCB85F3-C7C3-CC45-82E3-9A504E690C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6646" y="7185154"/>
            <a:ext cx="804672" cy="213872"/>
          </a:xfrm>
          <a:prstGeom prst="rect">
            <a:avLst/>
          </a:prstGeom>
        </p:spPr>
      </p:pic>
    </p:spTree>
    <p:extLst>
      <p:ext uri="{BB962C8B-B14F-4D97-AF65-F5344CB8AC3E}">
        <p14:creationId xmlns:p14="http://schemas.microsoft.com/office/powerpoint/2010/main" val="274153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Right Side">
    <p:spTree>
      <p:nvGrpSpPr>
        <p:cNvPr id="1" name=""/>
        <p:cNvGrpSpPr/>
        <p:nvPr/>
      </p:nvGrpSpPr>
      <p:grpSpPr>
        <a:xfrm>
          <a:off x="0" y="0"/>
          <a:ext cx="0" cy="0"/>
          <a:chOff x="0" y="0"/>
          <a:chExt cx="0" cy="0"/>
        </a:xfrm>
      </p:grpSpPr>
      <p:sp>
        <p:nvSpPr>
          <p:cNvPr id="13" name="Rectangle 2"/>
          <p:cNvSpPr/>
          <p:nvPr userDrawn="1"/>
        </p:nvSpPr>
        <p:spPr>
          <a:xfrm>
            <a:off x="5129784" y="0"/>
            <a:ext cx="4928616"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2" b="0" i="0" dirty="0">
              <a:latin typeface="Calibri" panose="020F0502020204030204" pitchFamily="34" charset="0"/>
            </a:endParaRPr>
          </a:p>
        </p:txBody>
      </p:sp>
      <p:sp>
        <p:nvSpPr>
          <p:cNvPr id="8" name="그림 개체 틀 3">
            <a:extLst>
              <a:ext uri="{FF2B5EF4-FFF2-40B4-BE49-F238E27FC236}">
                <a16:creationId xmlns:a16="http://schemas.microsoft.com/office/drawing/2014/main" id="{6405FACB-D2AC-F748-BFCA-42FA4986AA67}"/>
              </a:ext>
            </a:extLst>
          </p:cNvPr>
          <p:cNvSpPr>
            <a:spLocks noGrp="1"/>
          </p:cNvSpPr>
          <p:nvPr>
            <p:ph type="pic" sz="quarter" idx="28" hasCustomPrompt="1"/>
          </p:nvPr>
        </p:nvSpPr>
        <p:spPr>
          <a:xfrm>
            <a:off x="5029201" y="552704"/>
            <a:ext cx="4626865" cy="6525362"/>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12" name="Text Placeholder 6">
            <a:extLst>
              <a:ext uri="{FF2B5EF4-FFF2-40B4-BE49-F238E27FC236}">
                <a16:creationId xmlns:a16="http://schemas.microsoft.com/office/drawing/2014/main" id="{34645BB9-FA74-464A-931C-128F103E1ABA}"/>
              </a:ext>
            </a:extLst>
          </p:cNvPr>
          <p:cNvSpPr>
            <a:spLocks noGrp="1"/>
          </p:cNvSpPr>
          <p:nvPr>
            <p:ph type="body" sz="quarter" idx="11"/>
          </p:nvPr>
        </p:nvSpPr>
        <p:spPr>
          <a:xfrm>
            <a:off x="402335" y="2328522"/>
            <a:ext cx="4325112" cy="4749545"/>
          </a:xfrm>
          <a:prstGeom prst="rect">
            <a:avLst/>
          </a:prstGeom>
        </p:spPr>
        <p:txBody>
          <a:bodyPr>
            <a:noAutofit/>
          </a:bodyPr>
          <a:lstStyle>
            <a:lvl1pPr marL="0" indent="0">
              <a:buFont typeface="Arial" panose="020B0604020202020204" pitchFamily="34" charset="0"/>
              <a:buNone/>
              <a:defRPr sz="1613"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itle 3">
            <a:extLst>
              <a:ext uri="{FF2B5EF4-FFF2-40B4-BE49-F238E27FC236}">
                <a16:creationId xmlns:a16="http://schemas.microsoft.com/office/drawing/2014/main" id="{27E184CD-5E4B-F843-BFEB-1B434E050284}"/>
              </a:ext>
            </a:extLst>
          </p:cNvPr>
          <p:cNvSpPr>
            <a:spLocks noGrp="1"/>
          </p:cNvSpPr>
          <p:nvPr>
            <p:ph type="title" hasCustomPrompt="1"/>
          </p:nvPr>
        </p:nvSpPr>
        <p:spPr>
          <a:xfrm>
            <a:off x="402335" y="552704"/>
            <a:ext cx="4325112" cy="1381760"/>
          </a:xfrm>
          <a:prstGeom prst="rect">
            <a:avLst/>
          </a:prstGeom>
        </p:spPr>
        <p:txBody>
          <a:bodyPr>
            <a:noAutofit/>
          </a:bodyPr>
          <a:lstStyle>
            <a:lvl1pPr algn="l">
              <a:defRPr sz="3520" b="1" i="0">
                <a:latin typeface="Goudy Old Style" panose="02020502050305020303" pitchFamily="18" charset="77"/>
              </a:defRPr>
            </a:lvl1pPr>
          </a:lstStyle>
          <a:p>
            <a:r>
              <a:rPr lang="en-US" dirty="0"/>
              <a:t>Click to Add Title To This Slide</a:t>
            </a:r>
          </a:p>
        </p:txBody>
      </p:sp>
      <p:pic>
        <p:nvPicPr>
          <p:cNvPr id="7" name="Graphic 6">
            <a:extLst>
              <a:ext uri="{FF2B5EF4-FFF2-40B4-BE49-F238E27FC236}">
                <a16:creationId xmlns:a16="http://schemas.microsoft.com/office/drawing/2014/main" id="{52F7719D-794D-854B-9197-BA8ED7A36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9" name="Slide Number Placeholder 7">
            <a:extLst>
              <a:ext uri="{FF2B5EF4-FFF2-40B4-BE49-F238E27FC236}">
                <a16:creationId xmlns:a16="http://schemas.microsoft.com/office/drawing/2014/main" id="{06F82947-70CA-9743-A3B0-11072AEB9527}"/>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73504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Right Side">
    <p:spTree>
      <p:nvGrpSpPr>
        <p:cNvPr id="1" name=""/>
        <p:cNvGrpSpPr/>
        <p:nvPr/>
      </p:nvGrpSpPr>
      <p:grpSpPr>
        <a:xfrm>
          <a:off x="0" y="0"/>
          <a:ext cx="0" cy="0"/>
          <a:chOff x="0" y="0"/>
          <a:chExt cx="0" cy="0"/>
        </a:xfrm>
      </p:grpSpPr>
      <p:sp>
        <p:nvSpPr>
          <p:cNvPr id="13" name="Rectangle 2"/>
          <p:cNvSpPr/>
          <p:nvPr userDrawn="1"/>
        </p:nvSpPr>
        <p:spPr>
          <a:xfrm>
            <a:off x="5129784" y="0"/>
            <a:ext cx="4928616"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2" b="0" i="0" dirty="0">
              <a:latin typeface="Calibri" panose="020F0502020204030204" pitchFamily="34" charset="0"/>
            </a:endParaRPr>
          </a:p>
        </p:txBody>
      </p:sp>
      <p:sp>
        <p:nvSpPr>
          <p:cNvPr id="12" name="Text Placeholder 6">
            <a:extLst>
              <a:ext uri="{FF2B5EF4-FFF2-40B4-BE49-F238E27FC236}">
                <a16:creationId xmlns:a16="http://schemas.microsoft.com/office/drawing/2014/main" id="{34645BB9-FA74-464A-931C-128F103E1ABA}"/>
              </a:ext>
            </a:extLst>
          </p:cNvPr>
          <p:cNvSpPr>
            <a:spLocks noGrp="1"/>
          </p:cNvSpPr>
          <p:nvPr>
            <p:ph type="body" sz="quarter" idx="11"/>
          </p:nvPr>
        </p:nvSpPr>
        <p:spPr>
          <a:xfrm>
            <a:off x="402335" y="2328522"/>
            <a:ext cx="4325112" cy="4749545"/>
          </a:xfrm>
          <a:prstGeom prst="rect">
            <a:avLst/>
          </a:prstGeom>
        </p:spPr>
        <p:txBody>
          <a:bodyPr>
            <a:noAutofit/>
          </a:bodyPr>
          <a:lstStyle>
            <a:lvl1pPr marL="0" indent="0">
              <a:buFont typeface="Arial" panose="020B0604020202020204" pitchFamily="34" charset="0"/>
              <a:buNone/>
              <a:defRPr sz="1613"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itle 3">
            <a:extLst>
              <a:ext uri="{FF2B5EF4-FFF2-40B4-BE49-F238E27FC236}">
                <a16:creationId xmlns:a16="http://schemas.microsoft.com/office/drawing/2014/main" id="{27E184CD-5E4B-F843-BFEB-1B434E050284}"/>
              </a:ext>
            </a:extLst>
          </p:cNvPr>
          <p:cNvSpPr>
            <a:spLocks noGrp="1"/>
          </p:cNvSpPr>
          <p:nvPr>
            <p:ph type="title" hasCustomPrompt="1"/>
          </p:nvPr>
        </p:nvSpPr>
        <p:spPr>
          <a:xfrm>
            <a:off x="402335" y="552704"/>
            <a:ext cx="4325112" cy="1381760"/>
          </a:xfrm>
          <a:prstGeom prst="rect">
            <a:avLst/>
          </a:prstGeom>
        </p:spPr>
        <p:txBody>
          <a:bodyPr>
            <a:noAutofit/>
          </a:bodyPr>
          <a:lstStyle>
            <a:lvl1pPr algn="l">
              <a:defRPr sz="3520" b="1" i="0">
                <a:latin typeface="Goudy Old Style" panose="02020502050305020303" pitchFamily="18" charset="77"/>
              </a:defRPr>
            </a:lvl1pPr>
          </a:lstStyle>
          <a:p>
            <a:r>
              <a:rPr lang="en-US" dirty="0"/>
              <a:t>Click to Add Title To This Slide</a:t>
            </a:r>
          </a:p>
        </p:txBody>
      </p:sp>
      <p:sp>
        <p:nvSpPr>
          <p:cNvPr id="7" name="그림 개체 틀 3">
            <a:extLst>
              <a:ext uri="{FF2B5EF4-FFF2-40B4-BE49-F238E27FC236}">
                <a16:creationId xmlns:a16="http://schemas.microsoft.com/office/drawing/2014/main" id="{DE9855BE-E837-F84F-B73B-D072E378FC59}"/>
              </a:ext>
            </a:extLst>
          </p:cNvPr>
          <p:cNvSpPr>
            <a:spLocks noGrp="1"/>
          </p:cNvSpPr>
          <p:nvPr>
            <p:ph type="pic" sz="quarter" idx="29" hasCustomPrompt="1"/>
          </p:nvPr>
        </p:nvSpPr>
        <p:spPr>
          <a:xfrm>
            <a:off x="5029201" y="552704"/>
            <a:ext cx="4626865" cy="3205683"/>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8" name="그림 개체 틀 3">
            <a:extLst>
              <a:ext uri="{FF2B5EF4-FFF2-40B4-BE49-F238E27FC236}">
                <a16:creationId xmlns:a16="http://schemas.microsoft.com/office/drawing/2014/main" id="{6405FACB-D2AC-F748-BFCA-42FA4986AA67}"/>
              </a:ext>
            </a:extLst>
          </p:cNvPr>
          <p:cNvSpPr>
            <a:spLocks noGrp="1"/>
          </p:cNvSpPr>
          <p:nvPr>
            <p:ph type="pic" sz="quarter" idx="28" hasCustomPrompt="1"/>
          </p:nvPr>
        </p:nvSpPr>
        <p:spPr>
          <a:xfrm>
            <a:off x="5029201" y="3886200"/>
            <a:ext cx="4626865" cy="3191866"/>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9" name="Graphic 8">
            <a:extLst>
              <a:ext uri="{FF2B5EF4-FFF2-40B4-BE49-F238E27FC236}">
                <a16:creationId xmlns:a16="http://schemas.microsoft.com/office/drawing/2014/main" id="{A301C7A1-8E2F-274D-8B57-5440BE8323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10" name="Slide Number Placeholder 7">
            <a:extLst>
              <a:ext uri="{FF2B5EF4-FFF2-40B4-BE49-F238E27FC236}">
                <a16:creationId xmlns:a16="http://schemas.microsoft.com/office/drawing/2014/main" id="{BB938183-041C-9443-9D77-E0C4CB2D4818}"/>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192342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 Right Side">
    <p:spTree>
      <p:nvGrpSpPr>
        <p:cNvPr id="1" name=""/>
        <p:cNvGrpSpPr/>
        <p:nvPr/>
      </p:nvGrpSpPr>
      <p:grpSpPr>
        <a:xfrm>
          <a:off x="0" y="0"/>
          <a:ext cx="0" cy="0"/>
          <a:chOff x="0" y="0"/>
          <a:chExt cx="0" cy="0"/>
        </a:xfrm>
      </p:grpSpPr>
      <p:sp>
        <p:nvSpPr>
          <p:cNvPr id="13" name="Rectangle 2"/>
          <p:cNvSpPr/>
          <p:nvPr userDrawn="1"/>
        </p:nvSpPr>
        <p:spPr>
          <a:xfrm>
            <a:off x="5129784" y="0"/>
            <a:ext cx="4928616"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2" b="0" i="0" dirty="0">
              <a:latin typeface="Calibri" panose="020F0502020204030204" pitchFamily="34" charset="0"/>
            </a:endParaRPr>
          </a:p>
        </p:txBody>
      </p:sp>
      <p:sp>
        <p:nvSpPr>
          <p:cNvPr id="12" name="Text Placeholder 6">
            <a:extLst>
              <a:ext uri="{FF2B5EF4-FFF2-40B4-BE49-F238E27FC236}">
                <a16:creationId xmlns:a16="http://schemas.microsoft.com/office/drawing/2014/main" id="{34645BB9-FA74-464A-931C-128F103E1ABA}"/>
              </a:ext>
            </a:extLst>
          </p:cNvPr>
          <p:cNvSpPr>
            <a:spLocks noGrp="1"/>
          </p:cNvSpPr>
          <p:nvPr>
            <p:ph type="body" sz="quarter" idx="11"/>
          </p:nvPr>
        </p:nvSpPr>
        <p:spPr>
          <a:xfrm>
            <a:off x="402335" y="2328522"/>
            <a:ext cx="4325112" cy="4749545"/>
          </a:xfrm>
          <a:prstGeom prst="rect">
            <a:avLst/>
          </a:prstGeom>
        </p:spPr>
        <p:txBody>
          <a:bodyPr>
            <a:noAutofit/>
          </a:bodyPr>
          <a:lstStyle>
            <a:lvl1pPr marL="0" indent="0">
              <a:buFont typeface="Arial" panose="020B0604020202020204" pitchFamily="34" charset="0"/>
              <a:buNone/>
              <a:defRPr sz="1613" b="0" i="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itle 3">
            <a:extLst>
              <a:ext uri="{FF2B5EF4-FFF2-40B4-BE49-F238E27FC236}">
                <a16:creationId xmlns:a16="http://schemas.microsoft.com/office/drawing/2014/main" id="{27E184CD-5E4B-F843-BFEB-1B434E050284}"/>
              </a:ext>
            </a:extLst>
          </p:cNvPr>
          <p:cNvSpPr>
            <a:spLocks noGrp="1"/>
          </p:cNvSpPr>
          <p:nvPr>
            <p:ph type="title" hasCustomPrompt="1"/>
          </p:nvPr>
        </p:nvSpPr>
        <p:spPr>
          <a:xfrm>
            <a:off x="402335" y="552704"/>
            <a:ext cx="4325112" cy="1381760"/>
          </a:xfrm>
          <a:prstGeom prst="rect">
            <a:avLst/>
          </a:prstGeom>
        </p:spPr>
        <p:txBody>
          <a:bodyPr>
            <a:noAutofit/>
          </a:bodyPr>
          <a:lstStyle>
            <a:lvl1pPr algn="l">
              <a:defRPr sz="3520" b="1" i="0">
                <a:latin typeface="Goudy Old Style" panose="02020502050305020303" pitchFamily="18" charset="77"/>
              </a:defRPr>
            </a:lvl1pPr>
          </a:lstStyle>
          <a:p>
            <a:r>
              <a:rPr lang="en-US" dirty="0"/>
              <a:t>Click to Add Title To This Slide</a:t>
            </a:r>
          </a:p>
        </p:txBody>
      </p:sp>
      <p:sp>
        <p:nvSpPr>
          <p:cNvPr id="7" name="그림 개체 틀 3">
            <a:extLst>
              <a:ext uri="{FF2B5EF4-FFF2-40B4-BE49-F238E27FC236}">
                <a16:creationId xmlns:a16="http://schemas.microsoft.com/office/drawing/2014/main" id="{DE9855BE-E837-F84F-B73B-D072E378FC59}"/>
              </a:ext>
            </a:extLst>
          </p:cNvPr>
          <p:cNvSpPr>
            <a:spLocks noGrp="1"/>
          </p:cNvSpPr>
          <p:nvPr>
            <p:ph type="pic" sz="quarter" idx="29" hasCustomPrompt="1"/>
          </p:nvPr>
        </p:nvSpPr>
        <p:spPr>
          <a:xfrm>
            <a:off x="5029201" y="552704"/>
            <a:ext cx="2273197" cy="3205683"/>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8" name="그림 개체 틀 3">
            <a:extLst>
              <a:ext uri="{FF2B5EF4-FFF2-40B4-BE49-F238E27FC236}">
                <a16:creationId xmlns:a16="http://schemas.microsoft.com/office/drawing/2014/main" id="{6405FACB-D2AC-F748-BFCA-42FA4986AA67}"/>
              </a:ext>
            </a:extLst>
          </p:cNvPr>
          <p:cNvSpPr>
            <a:spLocks noGrp="1"/>
          </p:cNvSpPr>
          <p:nvPr>
            <p:ph type="pic" sz="quarter" idx="28" hasCustomPrompt="1"/>
          </p:nvPr>
        </p:nvSpPr>
        <p:spPr>
          <a:xfrm>
            <a:off x="5029201" y="3886200"/>
            <a:ext cx="4626865" cy="3191866"/>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9" name="그림 개체 틀 3">
            <a:extLst>
              <a:ext uri="{FF2B5EF4-FFF2-40B4-BE49-F238E27FC236}">
                <a16:creationId xmlns:a16="http://schemas.microsoft.com/office/drawing/2014/main" id="{767B168C-2C3D-7E48-A4EE-7443B64C4DDE}"/>
              </a:ext>
            </a:extLst>
          </p:cNvPr>
          <p:cNvSpPr>
            <a:spLocks noGrp="1"/>
          </p:cNvSpPr>
          <p:nvPr>
            <p:ph type="pic" sz="quarter" idx="30" hasCustomPrompt="1"/>
          </p:nvPr>
        </p:nvSpPr>
        <p:spPr>
          <a:xfrm>
            <a:off x="7392925" y="552704"/>
            <a:ext cx="2263140" cy="3205683"/>
          </a:xfrm>
          <a:prstGeom prst="rect">
            <a:avLst/>
          </a:prstGeom>
          <a:pattFill prst="ltDnDiag">
            <a:fgClr>
              <a:schemeClr val="bg1">
                <a:lumMod val="95000"/>
              </a:schemeClr>
            </a:fgClr>
            <a:bgClr>
              <a:schemeClr val="bg1">
                <a:lumMod val="95000"/>
              </a:schemeClr>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77089" indent="-377089" algn="ctr">
              <a:buNone/>
              <a:defRPr lang="ko-KR" altLang="en-US" sz="1320" b="0" i="0" kern="1200" baseline="0" dirty="0">
                <a:solidFill>
                  <a:schemeClr val="accent6"/>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10" name="Graphic 9">
            <a:extLst>
              <a:ext uri="{FF2B5EF4-FFF2-40B4-BE49-F238E27FC236}">
                <a16:creationId xmlns:a16="http://schemas.microsoft.com/office/drawing/2014/main" id="{B26260C1-4571-314B-A453-37A92417BC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11" name="Slide Number Placeholder 7">
            <a:extLst>
              <a:ext uri="{FF2B5EF4-FFF2-40B4-BE49-F238E27FC236}">
                <a16:creationId xmlns:a16="http://schemas.microsoft.com/office/drawing/2014/main" id="{400E0944-6628-AF4E-927A-E5DABCE61BC2}"/>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accent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898818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Slide">
    <p:bg>
      <p:bgPr>
        <a:solidFill>
          <a:schemeClr val="accent1"/>
        </a:solidFill>
        <a:effectLst/>
      </p:bgPr>
    </p:bg>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0" y="0"/>
            <a:ext cx="3319272" cy="4559808"/>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4" name="그림 개체 틀 3">
            <a:extLst>
              <a:ext uri="{FF2B5EF4-FFF2-40B4-BE49-F238E27FC236}">
                <a16:creationId xmlns:a16="http://schemas.microsoft.com/office/drawing/2014/main" id="{AF48376F-66FC-DD4C-B936-06E9B39A3355}"/>
              </a:ext>
            </a:extLst>
          </p:cNvPr>
          <p:cNvSpPr>
            <a:spLocks noGrp="1"/>
          </p:cNvSpPr>
          <p:nvPr>
            <p:ph type="pic" sz="quarter" idx="27" hasCustomPrompt="1"/>
          </p:nvPr>
        </p:nvSpPr>
        <p:spPr>
          <a:xfrm>
            <a:off x="6739128" y="0"/>
            <a:ext cx="3319272" cy="4559808"/>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5" name="그림 개체 틀 3">
            <a:extLst>
              <a:ext uri="{FF2B5EF4-FFF2-40B4-BE49-F238E27FC236}">
                <a16:creationId xmlns:a16="http://schemas.microsoft.com/office/drawing/2014/main" id="{27AED4A2-728D-7246-8B59-3C3753D74DA0}"/>
              </a:ext>
            </a:extLst>
          </p:cNvPr>
          <p:cNvSpPr>
            <a:spLocks noGrp="1"/>
          </p:cNvSpPr>
          <p:nvPr>
            <p:ph type="pic" sz="quarter" idx="28" hasCustomPrompt="1"/>
          </p:nvPr>
        </p:nvSpPr>
        <p:spPr>
          <a:xfrm>
            <a:off x="3369564" y="0"/>
            <a:ext cx="3319272" cy="4559808"/>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7" name="Content Placeholder 6">
            <a:extLst>
              <a:ext uri="{FF2B5EF4-FFF2-40B4-BE49-F238E27FC236}">
                <a16:creationId xmlns:a16="http://schemas.microsoft.com/office/drawing/2014/main" id="{2488420D-8BAF-0145-86EC-C276F21858C6}"/>
              </a:ext>
            </a:extLst>
          </p:cNvPr>
          <p:cNvSpPr>
            <a:spLocks noGrp="1"/>
          </p:cNvSpPr>
          <p:nvPr>
            <p:ph sz="quarter" idx="29" hasCustomPrompt="1"/>
          </p:nvPr>
        </p:nvSpPr>
        <p:spPr>
          <a:xfrm>
            <a:off x="402336" y="3659745"/>
            <a:ext cx="9253728" cy="3320062"/>
          </a:xfrm>
          <a:prstGeom prst="rect">
            <a:avLst/>
          </a:prstGeom>
          <a:solidFill>
            <a:schemeClr val="bg1"/>
          </a:solidFill>
        </p:spPr>
        <p:txBody>
          <a:bodyPr lIns="182880" tIns="182880" rIns="182880" bIns="91440"/>
          <a:lstStyle>
            <a:lvl1pPr algn="ctr">
              <a:defRPr/>
            </a:lvl1pPr>
          </a:lstStyle>
          <a:p>
            <a:pPr lvl="0"/>
            <a:r>
              <a:rPr lang="en-US" dirty="0"/>
              <a:t>Type Content Here</a:t>
            </a:r>
          </a:p>
        </p:txBody>
      </p:sp>
      <p:pic>
        <p:nvPicPr>
          <p:cNvPr id="9" name="Graphic 8">
            <a:extLst>
              <a:ext uri="{FF2B5EF4-FFF2-40B4-BE49-F238E27FC236}">
                <a16:creationId xmlns:a16="http://schemas.microsoft.com/office/drawing/2014/main" id="{E5F23E66-C5BC-BD4E-84E4-AD39A5FD7A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10" name="Slide Number Placeholder 7">
            <a:extLst>
              <a:ext uri="{FF2B5EF4-FFF2-40B4-BE49-F238E27FC236}">
                <a16:creationId xmlns:a16="http://schemas.microsoft.com/office/drawing/2014/main" id="{2335023A-E842-C54E-AA7F-AC6FD5A9D219}"/>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bg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3207276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accent1"/>
        </a:solidFill>
        <a:effectLst/>
      </p:bgPr>
    </p:bg>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0" y="0"/>
            <a:ext cx="10058400"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4" name="Graphic 3">
            <a:extLst>
              <a:ext uri="{FF2B5EF4-FFF2-40B4-BE49-F238E27FC236}">
                <a16:creationId xmlns:a16="http://schemas.microsoft.com/office/drawing/2014/main" id="{42C24A8F-BE93-B14C-A6B6-648B02C81F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5" name="Slide Number Placeholder 7">
            <a:extLst>
              <a:ext uri="{FF2B5EF4-FFF2-40B4-BE49-F238E27FC236}">
                <a16:creationId xmlns:a16="http://schemas.microsoft.com/office/drawing/2014/main" id="{7E058A3A-F6EE-EE49-B32F-D16F843139E7}"/>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bg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59513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hoto Slide">
    <p:bg>
      <p:bgPr>
        <a:solidFill>
          <a:schemeClr val="accent1"/>
        </a:solidFill>
        <a:effectLst/>
      </p:bgPr>
    </p:bg>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0" y="0"/>
            <a:ext cx="5029200"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4" name="그림 개체 틀 3">
            <a:extLst>
              <a:ext uri="{FF2B5EF4-FFF2-40B4-BE49-F238E27FC236}">
                <a16:creationId xmlns:a16="http://schemas.microsoft.com/office/drawing/2014/main" id="{AF48376F-66FC-DD4C-B936-06E9B39A3355}"/>
              </a:ext>
            </a:extLst>
          </p:cNvPr>
          <p:cNvSpPr>
            <a:spLocks noGrp="1"/>
          </p:cNvSpPr>
          <p:nvPr>
            <p:ph type="pic" sz="quarter" idx="27" hasCustomPrompt="1"/>
          </p:nvPr>
        </p:nvSpPr>
        <p:spPr>
          <a:xfrm>
            <a:off x="5079495" y="0"/>
            <a:ext cx="4978908"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5" name="Graphic 4">
            <a:extLst>
              <a:ext uri="{FF2B5EF4-FFF2-40B4-BE49-F238E27FC236}">
                <a16:creationId xmlns:a16="http://schemas.microsoft.com/office/drawing/2014/main" id="{42C4ADFF-8B12-1544-8625-C47D8DC4510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6" name="Slide Number Placeholder 7">
            <a:extLst>
              <a:ext uri="{FF2B5EF4-FFF2-40B4-BE49-F238E27FC236}">
                <a16:creationId xmlns:a16="http://schemas.microsoft.com/office/drawing/2014/main" id="{C12A74A9-30B7-7142-A292-188692B6CF50}"/>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bg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2699335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hoto Slide">
    <p:bg>
      <p:bgPr>
        <a:solidFill>
          <a:schemeClr val="accent1"/>
        </a:solidFill>
        <a:effectLst/>
      </p:bgPr>
    </p:bg>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0" y="0"/>
            <a:ext cx="3268980"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4" name="그림 개체 틀 3">
            <a:extLst>
              <a:ext uri="{FF2B5EF4-FFF2-40B4-BE49-F238E27FC236}">
                <a16:creationId xmlns:a16="http://schemas.microsoft.com/office/drawing/2014/main" id="{AF48376F-66FC-DD4C-B936-06E9B39A3355}"/>
              </a:ext>
            </a:extLst>
          </p:cNvPr>
          <p:cNvSpPr>
            <a:spLocks noGrp="1"/>
          </p:cNvSpPr>
          <p:nvPr>
            <p:ph type="pic" sz="quarter" idx="27" hasCustomPrompt="1"/>
          </p:nvPr>
        </p:nvSpPr>
        <p:spPr>
          <a:xfrm>
            <a:off x="6789420" y="0"/>
            <a:ext cx="3268980"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sp>
        <p:nvSpPr>
          <p:cNvPr id="5" name="그림 개체 틀 3">
            <a:extLst>
              <a:ext uri="{FF2B5EF4-FFF2-40B4-BE49-F238E27FC236}">
                <a16:creationId xmlns:a16="http://schemas.microsoft.com/office/drawing/2014/main" id="{27AED4A2-728D-7246-8B59-3C3753D74DA0}"/>
              </a:ext>
            </a:extLst>
          </p:cNvPr>
          <p:cNvSpPr>
            <a:spLocks noGrp="1"/>
          </p:cNvSpPr>
          <p:nvPr>
            <p:ph type="pic" sz="quarter" idx="28" hasCustomPrompt="1"/>
          </p:nvPr>
        </p:nvSpPr>
        <p:spPr>
          <a:xfrm>
            <a:off x="3319272" y="0"/>
            <a:ext cx="3419856" cy="69088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0" indent="0" algn="ctr" defTabSz="1005571" rtl="0" eaLnBrk="1" latinLnBrk="1" hangingPunct="1">
              <a:spcBef>
                <a:spcPct val="20000"/>
              </a:spcBef>
              <a:buNone/>
              <a:defRPr lang="ko-KR" altLang="en-US" sz="826" b="0" i="0" kern="1200" baseline="0" dirty="0">
                <a:solidFill>
                  <a:schemeClr val="tx1"/>
                </a:solidFill>
                <a:latin typeface="Calibri" panose="020F0502020204030204" pitchFamily="34" charset="0"/>
                <a:ea typeface="+mn-ea"/>
                <a:cs typeface="+mn-cs"/>
              </a:defRPr>
            </a:lvl1pPr>
          </a:lstStyle>
          <a:p>
            <a:pPr marL="0" lvl="0" indent="0" algn="ctr" defTabSz="1005571" rtl="0" eaLnBrk="1" latinLnBrk="1" hangingPunct="1">
              <a:spcBef>
                <a:spcPct val="20000"/>
              </a:spcBef>
            </a:pPr>
            <a:r>
              <a:rPr lang="en-US" altLang="ko-KR" dirty="0"/>
              <a:t>Drag and Drop Image Here</a:t>
            </a:r>
            <a:endParaRPr lang="ko-KR" altLang="en-US" dirty="0"/>
          </a:p>
        </p:txBody>
      </p:sp>
      <p:pic>
        <p:nvPicPr>
          <p:cNvPr id="9" name="Graphic 8">
            <a:extLst>
              <a:ext uri="{FF2B5EF4-FFF2-40B4-BE49-F238E27FC236}">
                <a16:creationId xmlns:a16="http://schemas.microsoft.com/office/drawing/2014/main" id="{A1A1BB17-4252-194A-BF3D-202C25040E4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6" name="Slide Number Placeholder 7">
            <a:extLst>
              <a:ext uri="{FF2B5EF4-FFF2-40B4-BE49-F238E27FC236}">
                <a16:creationId xmlns:a16="http://schemas.microsoft.com/office/drawing/2014/main" id="{60F55DDB-DEE9-2A43-815D-365C54DC98FD}"/>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bg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1626747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 Slide">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2C24A8F-BE93-B14C-A6B6-648B02C81F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pic>
        <p:nvPicPr>
          <p:cNvPr id="7" name="Picture 6" descr="A collage of people&#10;&#10;Description automatically generated with medium confidence">
            <a:extLst>
              <a:ext uri="{FF2B5EF4-FFF2-40B4-BE49-F238E27FC236}">
                <a16:creationId xmlns:a16="http://schemas.microsoft.com/office/drawing/2014/main" id="{0CE47788-0D0A-FF47-A563-367812577C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
            <a:ext cx="10058400" cy="6898931"/>
          </a:xfrm>
          <a:prstGeom prst="rect">
            <a:avLst/>
          </a:prstGeom>
        </p:spPr>
      </p:pic>
    </p:spTree>
    <p:extLst>
      <p:ext uri="{BB962C8B-B14F-4D97-AF65-F5344CB8AC3E}">
        <p14:creationId xmlns:p14="http://schemas.microsoft.com/office/powerpoint/2010/main" val="380524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E3369B6-33A8-0143-B72A-A7C4E55F44B6}" type="slidenum">
              <a:rPr lang="en-US" smtClean="0"/>
              <a:t>‹#›</a:t>
            </a:fld>
            <a:endParaRPr lang="en-US" dirty="0"/>
          </a:p>
        </p:txBody>
      </p:sp>
      <p:sp>
        <p:nvSpPr>
          <p:cNvPr id="8" name="Text Placeholder 7"/>
          <p:cNvSpPr>
            <a:spLocks noGrp="1"/>
          </p:cNvSpPr>
          <p:nvPr>
            <p:ph type="body" sz="quarter" idx="13"/>
          </p:nvPr>
        </p:nvSpPr>
        <p:spPr>
          <a:xfrm>
            <a:off x="549275" y="1371600"/>
            <a:ext cx="8959850" cy="382588"/>
          </a:xfrm>
        </p:spPr>
        <p:txBody>
          <a:bodyPr>
            <a:normAutofit/>
          </a:bodyPr>
          <a:lstStyle>
            <a:lvl1pPr marL="0" indent="0">
              <a:spcBef>
                <a:spcPts val="0"/>
              </a:spcBef>
              <a:buFontTx/>
              <a:buNone/>
              <a:defRPr sz="1400" cap="all" spc="100" baseline="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13975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Teal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2D821F6-EDBE-064E-A199-41EE81A3837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1509" y="7182029"/>
            <a:ext cx="804672" cy="212084"/>
          </a:xfrm>
          <a:prstGeom prst="rect">
            <a:avLst/>
          </a:prstGeom>
        </p:spPr>
      </p:pic>
      <p:sp>
        <p:nvSpPr>
          <p:cNvPr id="3" name="Slide Number Placeholder 7">
            <a:extLst>
              <a:ext uri="{FF2B5EF4-FFF2-40B4-BE49-F238E27FC236}">
                <a16:creationId xmlns:a16="http://schemas.microsoft.com/office/drawing/2014/main" id="{DC942668-F5FA-9F49-A9EE-DA990349E536}"/>
              </a:ext>
            </a:extLst>
          </p:cNvPr>
          <p:cNvSpPr>
            <a:spLocks noGrp="1"/>
          </p:cNvSpPr>
          <p:nvPr>
            <p:ph type="sldNum" sz="quarter" idx="17"/>
          </p:nvPr>
        </p:nvSpPr>
        <p:spPr>
          <a:xfrm>
            <a:off x="401638" y="7185154"/>
            <a:ext cx="670560" cy="213872"/>
          </a:xfrm>
          <a:prstGeom prst="rect">
            <a:avLst/>
          </a:prstGeom>
        </p:spPr>
        <p:txBody>
          <a:bodyPr lIns="45720" anchor="ctr" anchorCtr="0"/>
          <a:lstStyle>
            <a:lvl1pPr algn="l">
              <a:defRPr sz="1247" b="0" i="0">
                <a:solidFill>
                  <a:schemeClr val="bg1"/>
                </a:solidFill>
                <a:latin typeface="Calibri" panose="020F0502020204030204" pitchFamily="34" charset="0"/>
                <a:cs typeface="Calibri" panose="020F0502020204030204" pitchFamily="34" charset="0"/>
              </a:defRPr>
            </a:lvl1pPr>
          </a:lstStyle>
          <a:p>
            <a:fld id="{0AE1E6DC-0356-AC41-B461-4A38C661FCAC}" type="slidenum">
              <a:rPr lang="en-US" smtClean="0"/>
              <a:pPr/>
              <a:t>‹#›</a:t>
            </a:fld>
            <a:endParaRPr lang="en-US" dirty="0"/>
          </a:p>
        </p:txBody>
      </p:sp>
    </p:spTree>
    <p:extLst>
      <p:ext uri="{BB962C8B-B14F-4D97-AF65-F5344CB8AC3E}">
        <p14:creationId xmlns:p14="http://schemas.microsoft.com/office/powerpoint/2010/main" val="3876061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0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E3369B6-33A8-0143-B72A-A7C4E55F44B6}" type="slidenum">
              <a:rPr lang="en-US" smtClean="0"/>
              <a:t>‹#›</a:t>
            </a:fld>
            <a:endParaRPr lang="en-US" dirty="0"/>
          </a:p>
        </p:txBody>
      </p:sp>
      <p:sp>
        <p:nvSpPr>
          <p:cNvPr id="6" name="Text Placeholder 7"/>
          <p:cNvSpPr>
            <a:spLocks noGrp="1"/>
          </p:cNvSpPr>
          <p:nvPr>
            <p:ph type="body" sz="quarter" idx="13"/>
          </p:nvPr>
        </p:nvSpPr>
        <p:spPr>
          <a:xfrm>
            <a:off x="549275" y="1371600"/>
            <a:ext cx="8959850" cy="382588"/>
          </a:xfrm>
        </p:spPr>
        <p:txBody>
          <a:bodyPr>
            <a:normAutofit/>
          </a:bodyPr>
          <a:lstStyle>
            <a:lvl1pPr marL="0" indent="0">
              <a:spcBef>
                <a:spcPts val="0"/>
              </a:spcBef>
              <a:buFontTx/>
              <a:buNone/>
              <a:defRPr sz="1400" cap="all" spc="100" baseline="0">
                <a:solidFill>
                  <a:schemeClr val="accent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4E913CE0-0C36-4247-9CF9-1AE5529CEBB5}"/>
              </a:ext>
            </a:extLst>
          </p:cNvPr>
          <p:cNvSpPr>
            <a:spLocks noGrp="1"/>
          </p:cNvSpPr>
          <p:nvPr>
            <p:ph idx="1"/>
          </p:nvPr>
        </p:nvSpPr>
        <p:spPr>
          <a:xfrm>
            <a:off x="548640" y="2011680"/>
            <a:ext cx="896112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00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8639" y="2011680"/>
            <a:ext cx="4434840" cy="5030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7075" y="2011680"/>
            <a:ext cx="4432050" cy="5030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E3369B6-33A8-0143-B72A-A7C4E55F44B6}" type="slidenum">
              <a:rPr lang="en-US" smtClean="0"/>
              <a:t>‹#›</a:t>
            </a:fld>
            <a:endParaRPr lang="en-US" dirty="0"/>
          </a:p>
        </p:txBody>
      </p:sp>
      <p:sp>
        <p:nvSpPr>
          <p:cNvPr id="8" name="Text Placeholder 7"/>
          <p:cNvSpPr>
            <a:spLocks noGrp="1"/>
          </p:cNvSpPr>
          <p:nvPr>
            <p:ph type="body" sz="quarter" idx="13"/>
          </p:nvPr>
        </p:nvSpPr>
        <p:spPr>
          <a:xfrm>
            <a:off x="549275" y="1371600"/>
            <a:ext cx="8959850" cy="382588"/>
          </a:xfrm>
        </p:spPr>
        <p:txBody>
          <a:bodyPr>
            <a:normAutofit/>
          </a:bodyPr>
          <a:lstStyle>
            <a:lvl1pPr marL="0" indent="0">
              <a:spcBef>
                <a:spcPts val="0"/>
              </a:spcBef>
              <a:buFontTx/>
              <a:buNone/>
              <a:defRPr sz="1400" cap="all" spc="100" baseline="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47025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8639" y="2011680"/>
            <a:ext cx="4434840" cy="5030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7075" y="2011680"/>
            <a:ext cx="4432050" cy="5030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E3369B6-33A8-0143-B72A-A7C4E55F44B6}" type="slidenum">
              <a:rPr lang="en-US" smtClean="0"/>
              <a:t>‹#›</a:t>
            </a:fld>
            <a:endParaRPr lang="en-US" dirty="0"/>
          </a:p>
        </p:txBody>
      </p:sp>
      <p:sp>
        <p:nvSpPr>
          <p:cNvPr id="8" name="Text Placeholder 7"/>
          <p:cNvSpPr>
            <a:spLocks noGrp="1"/>
          </p:cNvSpPr>
          <p:nvPr>
            <p:ph type="body" sz="quarter" idx="13"/>
          </p:nvPr>
        </p:nvSpPr>
        <p:spPr>
          <a:xfrm>
            <a:off x="549275" y="1371600"/>
            <a:ext cx="8959850" cy="382588"/>
          </a:xfrm>
        </p:spPr>
        <p:txBody>
          <a:bodyPr>
            <a:normAutofit/>
          </a:bodyPr>
          <a:lstStyle>
            <a:lvl1pPr marL="0" indent="0">
              <a:spcBef>
                <a:spcPts val="0"/>
              </a:spcBef>
              <a:buFontTx/>
              <a:buNone/>
              <a:defRPr sz="1400" cap="all" spc="100" baseline="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40190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548640" y="457200"/>
            <a:ext cx="3703320" cy="6584546"/>
          </a:xfrm>
        </p:spPr>
        <p:txBody>
          <a:bodyPr anchor="ctr" anchorCtr="0"/>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077075" y="2011680"/>
            <a:ext cx="4432050" cy="5030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FE3369B6-33A8-0143-B72A-A7C4E55F44B6}" type="slidenum">
              <a:rPr lang="en-US" smtClean="0"/>
              <a:pPr/>
              <a:t>‹#›</a:t>
            </a:fld>
            <a:endParaRPr lang="en-US" dirty="0"/>
          </a:p>
        </p:txBody>
      </p:sp>
      <p:sp>
        <p:nvSpPr>
          <p:cNvPr id="10" name="Text Placeholder 7"/>
          <p:cNvSpPr>
            <a:spLocks noGrp="1"/>
          </p:cNvSpPr>
          <p:nvPr>
            <p:ph type="body" sz="quarter" idx="13"/>
          </p:nvPr>
        </p:nvSpPr>
        <p:spPr>
          <a:xfrm>
            <a:off x="5077075" y="1371600"/>
            <a:ext cx="4432050" cy="382588"/>
          </a:xfrm>
        </p:spPr>
        <p:txBody>
          <a:bodyPr>
            <a:normAutofit/>
          </a:bodyPr>
          <a:lstStyle>
            <a:lvl1pPr marL="0" indent="0">
              <a:spcBef>
                <a:spcPts val="0"/>
              </a:spcBef>
              <a:buFontTx/>
              <a:buNone/>
              <a:defRPr sz="1400" cap="all" spc="100" baseline="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1981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E3369B6-33A8-0143-B72A-A7C4E55F44B6}" type="slidenum">
              <a:rPr lang="en-US" smtClean="0"/>
              <a:t>‹#›</a:t>
            </a:fld>
            <a:endParaRPr lang="en-US" dirty="0"/>
          </a:p>
        </p:txBody>
      </p:sp>
    </p:spTree>
    <p:extLst>
      <p:ext uri="{BB962C8B-B14F-4D97-AF65-F5344CB8AC3E}">
        <p14:creationId xmlns:p14="http://schemas.microsoft.com/office/powerpoint/2010/main" val="158734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a:t>
            </a:fld>
            <a:endParaRPr lang="en-US" dirty="0"/>
          </a:p>
        </p:txBody>
      </p:sp>
    </p:spTree>
    <p:extLst>
      <p:ext uri="{BB962C8B-B14F-4D97-AF65-F5344CB8AC3E}">
        <p14:creationId xmlns:p14="http://schemas.microsoft.com/office/powerpoint/2010/main" val="67744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457200"/>
            <a:ext cx="8961120" cy="9144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548640" y="2011679"/>
            <a:ext cx="896112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8640" y="7424334"/>
            <a:ext cx="2263140" cy="182880"/>
          </a:xfrm>
          <a:prstGeom prst="rect">
            <a:avLst/>
          </a:prstGeom>
        </p:spPr>
        <p:txBody>
          <a:bodyPr vert="horz" lIns="91440" tIns="45720" rIns="91440" bIns="45720" rtlCol="0" anchor="b" anchorCtr="0"/>
          <a:lstStyle>
            <a:lvl1pPr algn="l">
              <a:defRPr sz="1000">
                <a:solidFill>
                  <a:schemeClr val="tx1"/>
                </a:solidFill>
              </a:defRPr>
            </a:lvl1pPr>
          </a:lstStyle>
          <a:p>
            <a:fld id="{FE3369B6-33A8-0143-B72A-A7C4E55F44B6}" type="slidenum">
              <a:rPr lang="en-US" smtClean="0"/>
              <a:pPr/>
              <a:t>‹#›</a:t>
            </a:fld>
            <a:endParaRPr lang="en-US" dirty="0"/>
          </a:p>
        </p:txBody>
      </p:sp>
      <p:pic>
        <p:nvPicPr>
          <p:cNvPr id="9" name="Picture 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346536" y="7190527"/>
            <a:ext cx="1257300" cy="457200"/>
          </a:xfrm>
          <a:prstGeom prst="rect">
            <a:avLst/>
          </a:prstGeom>
        </p:spPr>
      </p:pic>
    </p:spTree>
    <p:extLst>
      <p:ext uri="{BB962C8B-B14F-4D97-AF65-F5344CB8AC3E}">
        <p14:creationId xmlns:p14="http://schemas.microsoft.com/office/powerpoint/2010/main" val="77772710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6" r:id="rId4"/>
    <p:sldLayoutId id="2147483664" r:id="rId5"/>
    <p:sldLayoutId id="2147483670" r:id="rId6"/>
    <p:sldLayoutId id="2147483668" r:id="rId7"/>
    <p:sldLayoutId id="2147483669" r:id="rId8"/>
    <p:sldLayoutId id="2147483667" r:id="rId9"/>
  </p:sldLayoutIdLst>
  <p:hf hdr="0" ftr="0" dt="0"/>
  <p:txStyles>
    <p:titleStyle>
      <a:lvl1pPr algn="l" defTabSz="1005840" rtl="0" eaLnBrk="1" latinLnBrk="0" hangingPunct="1">
        <a:lnSpc>
          <a:spcPct val="90000"/>
        </a:lnSpc>
        <a:spcBef>
          <a:spcPct val="0"/>
        </a:spcBef>
        <a:buNone/>
        <a:defRPr sz="3600" b="0" kern="1200">
          <a:solidFill>
            <a:schemeClr val="accent1"/>
          </a:solidFill>
          <a:latin typeface="+mn-lt"/>
          <a:ea typeface="+mj-ea"/>
          <a:cs typeface="+mj-cs"/>
        </a:defRPr>
      </a:lvl1pPr>
    </p:titleStyle>
    <p:bodyStyle>
      <a:lvl1pPr marL="182880" indent="-182880" algn="l" defTabSz="1005840" rtl="0" eaLnBrk="1" latinLnBrk="0" hangingPunct="1">
        <a:lnSpc>
          <a:spcPct val="90000"/>
        </a:lnSpc>
        <a:spcBef>
          <a:spcPts val="1200"/>
        </a:spcBef>
        <a:buFont typeface="Arial" panose="020B0604020202020204" pitchFamily="34" charset="0"/>
        <a:buChar char="•"/>
        <a:defRPr sz="1800" kern="1200" baseline="0">
          <a:solidFill>
            <a:schemeClr val="tx1"/>
          </a:solidFill>
          <a:latin typeface="+mn-lt"/>
          <a:ea typeface="+mn-ea"/>
          <a:cs typeface="+mn-cs"/>
        </a:defRPr>
      </a:lvl1pPr>
      <a:lvl2pPr marL="36576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2pPr>
      <a:lvl3pPr marL="54864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3pPr>
      <a:lvl4pPr marL="73152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4pPr>
      <a:lvl5pPr marL="91440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6044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hf hdr="0" dt="0"/>
  <p:txStyles>
    <p:titleStyle>
      <a:lvl1pPr algn="ctr" defTabSz="754397" rtl="0" eaLnBrk="1" latinLnBrk="0" hangingPunct="1">
        <a:lnSpc>
          <a:spcPct val="90000"/>
        </a:lnSpc>
        <a:spcBef>
          <a:spcPct val="0"/>
        </a:spcBef>
        <a:buNone/>
        <a:defRPr sz="3520" b="0" i="0" kern="1200">
          <a:solidFill>
            <a:schemeClr val="accent1"/>
          </a:solidFill>
          <a:latin typeface="GoudyCatReg" pitchFamily="2" charset="0"/>
          <a:ea typeface="+mj-ea"/>
          <a:cs typeface="+mj-cs"/>
        </a:defRPr>
      </a:lvl1pPr>
    </p:titleStyle>
    <p:bodyStyle>
      <a:lvl1pPr marL="0" marR="0" indent="0" algn="l" defTabSz="754397" rtl="0" eaLnBrk="1" fontAlgn="auto" latinLnBrk="0" hangingPunct="1">
        <a:lnSpc>
          <a:spcPct val="100000"/>
        </a:lnSpc>
        <a:spcBef>
          <a:spcPts val="0"/>
        </a:spcBef>
        <a:spcAft>
          <a:spcPts val="660"/>
        </a:spcAft>
        <a:buClrTx/>
        <a:buSzTx/>
        <a:buFont typeface="Arial" panose="020B0604020202020204" pitchFamily="34" charset="0"/>
        <a:buNone/>
        <a:tabLst/>
        <a:defRPr sz="1540" b="0" i="0" kern="1200">
          <a:solidFill>
            <a:schemeClr val="tx1"/>
          </a:solidFill>
          <a:latin typeface="+mn-lt"/>
          <a:ea typeface="+mn-ea"/>
          <a:cs typeface="Calibri" panose="020F0502020204030204" pitchFamily="34" charset="0"/>
        </a:defRPr>
      </a:lvl1pPr>
      <a:lvl2pPr marL="201173" marR="0" indent="-201173" algn="l" defTabSz="754397" rtl="0" eaLnBrk="1" fontAlgn="auto" latinLnBrk="0" hangingPunct="1">
        <a:lnSpc>
          <a:spcPct val="110000"/>
        </a:lnSpc>
        <a:spcBef>
          <a:spcPts val="0"/>
        </a:spcBef>
        <a:spcAft>
          <a:spcPts val="220"/>
        </a:spcAft>
        <a:buClrTx/>
        <a:buSzTx/>
        <a:buFont typeface="Arial" panose="020B0604020202020204" pitchFamily="34" charset="0"/>
        <a:buChar char="•"/>
        <a:tabLst/>
        <a:defRPr sz="1540" b="0" i="0" kern="1200">
          <a:solidFill>
            <a:schemeClr val="tx1"/>
          </a:solidFill>
          <a:latin typeface="+mn-lt"/>
          <a:ea typeface="+mn-ea"/>
          <a:cs typeface="Calibri" panose="020F0502020204030204" pitchFamily="34" charset="0"/>
        </a:defRPr>
      </a:lvl2pPr>
      <a:lvl3pPr marL="402345" marR="0" indent="-201173" algn="l" defTabSz="754397" rtl="0" eaLnBrk="1" fontAlgn="auto" latinLnBrk="0" hangingPunct="1">
        <a:lnSpc>
          <a:spcPct val="110000"/>
        </a:lnSpc>
        <a:spcBef>
          <a:spcPts val="0"/>
        </a:spcBef>
        <a:spcAft>
          <a:spcPts val="220"/>
        </a:spcAft>
        <a:buClrTx/>
        <a:buSzTx/>
        <a:buFont typeface="Arial" panose="020B0604020202020204" pitchFamily="34" charset="0"/>
        <a:buChar char="•"/>
        <a:tabLst/>
        <a:defRPr sz="1540" b="0" i="0" kern="1200">
          <a:solidFill>
            <a:schemeClr val="tx1"/>
          </a:solidFill>
          <a:latin typeface="+mn-lt"/>
          <a:ea typeface="+mn-ea"/>
          <a:cs typeface="Calibri" panose="020F0502020204030204" pitchFamily="34" charset="0"/>
        </a:defRPr>
      </a:lvl3pPr>
      <a:lvl4pPr marL="603518" marR="0" indent="-201173" algn="l" defTabSz="754397" rtl="0" eaLnBrk="1" fontAlgn="auto" latinLnBrk="0" hangingPunct="1">
        <a:lnSpc>
          <a:spcPct val="110000"/>
        </a:lnSpc>
        <a:spcBef>
          <a:spcPts val="0"/>
        </a:spcBef>
        <a:spcAft>
          <a:spcPts val="220"/>
        </a:spcAft>
        <a:buClrTx/>
        <a:buSzTx/>
        <a:buFont typeface="Arial" panose="020B0604020202020204" pitchFamily="34" charset="0"/>
        <a:buChar char="•"/>
        <a:tabLst/>
        <a:defRPr sz="1540" b="0" i="0" kern="1200">
          <a:solidFill>
            <a:schemeClr val="tx1"/>
          </a:solidFill>
          <a:latin typeface="+mn-lt"/>
          <a:ea typeface="+mn-ea"/>
          <a:cs typeface="Calibri" panose="020F0502020204030204" pitchFamily="34" charset="0"/>
        </a:defRPr>
      </a:lvl4pPr>
      <a:lvl5pPr marL="804690" marR="0" indent="-201173" algn="l" defTabSz="754397" rtl="0" eaLnBrk="1" fontAlgn="auto" latinLnBrk="0" hangingPunct="1">
        <a:lnSpc>
          <a:spcPct val="110000"/>
        </a:lnSpc>
        <a:spcBef>
          <a:spcPts val="0"/>
        </a:spcBef>
        <a:spcAft>
          <a:spcPts val="220"/>
        </a:spcAft>
        <a:buClrTx/>
        <a:buSzTx/>
        <a:buFont typeface="Arial" panose="020B0604020202020204" pitchFamily="34" charset="0"/>
        <a:buChar char="•"/>
        <a:tabLst/>
        <a:defRPr sz="1540" b="0" i="0" kern="1200">
          <a:solidFill>
            <a:schemeClr val="tx1"/>
          </a:solidFill>
          <a:latin typeface="+mn-lt"/>
          <a:ea typeface="+mn-ea"/>
          <a:cs typeface="Calibri" panose="020F0502020204030204" pitchFamily="34" charset="0"/>
        </a:defRPr>
      </a:lvl5pPr>
      <a:lvl6pPr marL="2200326" indent="-314333" algn="l" defTabSz="754397" rtl="0" eaLnBrk="1" latinLnBrk="0" hangingPunct="1">
        <a:lnSpc>
          <a:spcPct val="90000"/>
        </a:lnSpc>
        <a:spcBef>
          <a:spcPts val="412"/>
        </a:spcBef>
        <a:buFont typeface="Arial" panose="020B0604020202020204" pitchFamily="34" charset="0"/>
        <a:buChar char="•"/>
        <a:defRPr sz="1486" kern="1200">
          <a:solidFill>
            <a:schemeClr val="tx1"/>
          </a:solidFill>
          <a:latin typeface="+mn-lt"/>
          <a:ea typeface="+mn-ea"/>
          <a:cs typeface="+mn-cs"/>
        </a:defRPr>
      </a:lvl6pPr>
      <a:lvl7pPr marL="2451791" indent="-188600" algn="l" defTabSz="754397" rtl="0" eaLnBrk="1" latinLnBrk="0" hangingPunct="1">
        <a:lnSpc>
          <a:spcPct val="90000"/>
        </a:lnSpc>
        <a:spcBef>
          <a:spcPts val="412"/>
        </a:spcBef>
        <a:buFont typeface="Arial" panose="020B0604020202020204" pitchFamily="34" charset="0"/>
        <a:buChar char="•"/>
        <a:defRPr sz="1486" kern="1200">
          <a:solidFill>
            <a:schemeClr val="tx1"/>
          </a:solidFill>
          <a:latin typeface="+mn-lt"/>
          <a:ea typeface="+mn-ea"/>
          <a:cs typeface="+mn-cs"/>
        </a:defRPr>
      </a:lvl7pPr>
      <a:lvl8pPr marL="2828990" indent="-188600" algn="l" defTabSz="754397" rtl="0" eaLnBrk="1" latinLnBrk="0" hangingPunct="1">
        <a:lnSpc>
          <a:spcPct val="90000"/>
        </a:lnSpc>
        <a:spcBef>
          <a:spcPts val="412"/>
        </a:spcBef>
        <a:buFont typeface="Arial" panose="020B0604020202020204" pitchFamily="34" charset="0"/>
        <a:buChar char="•"/>
        <a:defRPr sz="1486" kern="1200">
          <a:solidFill>
            <a:schemeClr val="tx1"/>
          </a:solidFill>
          <a:latin typeface="+mn-lt"/>
          <a:ea typeface="+mn-ea"/>
          <a:cs typeface="+mn-cs"/>
        </a:defRPr>
      </a:lvl8pPr>
      <a:lvl9pPr marL="3206189" indent="-188600" algn="l" defTabSz="754397" rtl="0" eaLnBrk="1" latinLnBrk="0" hangingPunct="1">
        <a:lnSpc>
          <a:spcPct val="90000"/>
        </a:lnSpc>
        <a:spcBef>
          <a:spcPts val="412"/>
        </a:spcBef>
        <a:buFont typeface="Arial" panose="020B0604020202020204" pitchFamily="34" charset="0"/>
        <a:buChar char="•"/>
        <a:defRPr sz="1486" kern="1200">
          <a:solidFill>
            <a:schemeClr val="tx1"/>
          </a:solidFill>
          <a:latin typeface="+mn-lt"/>
          <a:ea typeface="+mn-ea"/>
          <a:cs typeface="+mn-cs"/>
        </a:defRPr>
      </a:lvl9pPr>
    </p:bodyStyle>
    <p:otherStyle>
      <a:defPPr>
        <a:defRPr lang="en-US"/>
      </a:defPPr>
      <a:lvl1pPr marL="0" algn="l" defTabSz="754397" rtl="0" eaLnBrk="1" latinLnBrk="0" hangingPunct="1">
        <a:defRPr sz="1486" kern="1200">
          <a:solidFill>
            <a:schemeClr val="tx1"/>
          </a:solidFill>
          <a:latin typeface="+mn-lt"/>
          <a:ea typeface="+mn-ea"/>
          <a:cs typeface="+mn-cs"/>
        </a:defRPr>
      </a:lvl1pPr>
      <a:lvl2pPr marL="377199" algn="l" defTabSz="754397" rtl="0" eaLnBrk="1" latinLnBrk="0" hangingPunct="1">
        <a:defRPr sz="1486" kern="1200">
          <a:solidFill>
            <a:schemeClr val="tx1"/>
          </a:solidFill>
          <a:latin typeface="+mn-lt"/>
          <a:ea typeface="+mn-ea"/>
          <a:cs typeface="+mn-cs"/>
        </a:defRPr>
      </a:lvl2pPr>
      <a:lvl3pPr marL="754397" algn="l" defTabSz="754397" rtl="0" eaLnBrk="1" latinLnBrk="0" hangingPunct="1">
        <a:defRPr sz="1486" kern="1200">
          <a:solidFill>
            <a:schemeClr val="tx1"/>
          </a:solidFill>
          <a:latin typeface="+mn-lt"/>
          <a:ea typeface="+mn-ea"/>
          <a:cs typeface="+mn-cs"/>
        </a:defRPr>
      </a:lvl3pPr>
      <a:lvl4pPr marL="1131596" algn="l" defTabSz="754397" rtl="0" eaLnBrk="1" latinLnBrk="0" hangingPunct="1">
        <a:defRPr sz="1486" kern="1200">
          <a:solidFill>
            <a:schemeClr val="tx1"/>
          </a:solidFill>
          <a:latin typeface="+mn-lt"/>
          <a:ea typeface="+mn-ea"/>
          <a:cs typeface="+mn-cs"/>
        </a:defRPr>
      </a:lvl4pPr>
      <a:lvl5pPr marL="1508794" algn="l" defTabSz="754397" rtl="0" eaLnBrk="1" latinLnBrk="0" hangingPunct="1">
        <a:defRPr sz="1486" kern="1200">
          <a:solidFill>
            <a:schemeClr val="tx1"/>
          </a:solidFill>
          <a:latin typeface="+mn-lt"/>
          <a:ea typeface="+mn-ea"/>
          <a:cs typeface="+mn-cs"/>
        </a:defRPr>
      </a:lvl5pPr>
      <a:lvl6pPr marL="1885993" algn="l" defTabSz="754397" rtl="0" eaLnBrk="1" latinLnBrk="0" hangingPunct="1">
        <a:defRPr sz="1486" kern="1200">
          <a:solidFill>
            <a:schemeClr val="tx1"/>
          </a:solidFill>
          <a:latin typeface="+mn-lt"/>
          <a:ea typeface="+mn-ea"/>
          <a:cs typeface="+mn-cs"/>
        </a:defRPr>
      </a:lvl6pPr>
      <a:lvl7pPr marL="2263191" algn="l" defTabSz="754397" rtl="0" eaLnBrk="1" latinLnBrk="0" hangingPunct="1">
        <a:defRPr sz="1486" kern="1200">
          <a:solidFill>
            <a:schemeClr val="tx1"/>
          </a:solidFill>
          <a:latin typeface="+mn-lt"/>
          <a:ea typeface="+mn-ea"/>
          <a:cs typeface="+mn-cs"/>
        </a:defRPr>
      </a:lvl7pPr>
      <a:lvl8pPr marL="2640390" algn="l" defTabSz="754397" rtl="0" eaLnBrk="1" latinLnBrk="0" hangingPunct="1">
        <a:defRPr sz="1486" kern="1200">
          <a:solidFill>
            <a:schemeClr val="tx1"/>
          </a:solidFill>
          <a:latin typeface="+mn-lt"/>
          <a:ea typeface="+mn-ea"/>
          <a:cs typeface="+mn-cs"/>
        </a:defRPr>
      </a:lvl8pPr>
      <a:lvl9pPr marL="3017589" algn="l" defTabSz="754397" rtl="0" eaLnBrk="1" latinLnBrk="0" hangingPunct="1">
        <a:defRPr sz="14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pages.vetsource.com/Marketing-Toolkit.html" TargetMode="External"/><Relationship Id="rId2" Type="http://schemas.openxmlformats.org/officeDocument/2006/relationships/hyperlink" Target="https://rxmanagement.covetrus.com/category/vfc-new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www.hospitalurl.com/" TargetMode="Externa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5.jpeg"/><Relationship Id="rId9"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hyperlink" Target="https://pages.vetsource.com/Marketing-Toolkit.html" TargetMode="External"/><Relationship Id="rId2" Type="http://schemas.openxmlformats.org/officeDocument/2006/relationships/hyperlink" Target="https://rxmanagement.covetrus.com/category/vfc-new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gpconnect.nva.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www.hospitalurl.com/" TargetMode="Externa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hyperlink" Target="https://pages.vetsource.com/Marketing-Toolkit.html" TargetMode="External"/><Relationship Id="rId2" Type="http://schemas.openxmlformats.org/officeDocument/2006/relationships/hyperlink" Target="https://rxmanagement.covetrus.com/category/vfc-new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marketing@nva.com" TargetMode="Externa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MARKETING@NVA.COM" TargetMode="Externa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5.jpeg"/><Relationship Id="rId7" Type="http://schemas.openxmlformats.org/officeDocument/2006/relationships/image" Target="../media/image57.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s://pages.vetsource.com/Marketing-Toolkit.html" TargetMode="External"/><Relationship Id="rId2" Type="http://schemas.openxmlformats.org/officeDocument/2006/relationships/hyperlink" Target="https://rxmanagement.covetrus.com/category/vfc-news/"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MARKETING@NVA.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image" Target="../media/image25.png"/><Relationship Id="rId26" Type="http://schemas.openxmlformats.org/officeDocument/2006/relationships/slide" Target="slide22.xml"/><Relationship Id="rId3" Type="http://schemas.openxmlformats.org/officeDocument/2006/relationships/hyperlink" Target="mailto:Marketing@nva.com" TargetMode="External"/><Relationship Id="rId21" Type="http://schemas.openxmlformats.org/officeDocument/2006/relationships/image" Target="../media/image28.png"/><Relationship Id="rId7" Type="http://schemas.openxmlformats.org/officeDocument/2006/relationships/slide" Target="slide35.xml"/><Relationship Id="rId12" Type="http://schemas.openxmlformats.org/officeDocument/2006/relationships/slide" Target="slide13.xml"/><Relationship Id="rId17" Type="http://schemas.openxmlformats.org/officeDocument/2006/relationships/image" Target="../media/image24.png"/><Relationship Id="rId25"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slide" Target="slide34.xml"/><Relationship Id="rId11" Type="http://schemas.openxmlformats.org/officeDocument/2006/relationships/slide" Target="slide10.xml"/><Relationship Id="rId24" Type="http://schemas.openxmlformats.org/officeDocument/2006/relationships/slide" Target="slide20.xml"/><Relationship Id="rId5" Type="http://schemas.openxmlformats.org/officeDocument/2006/relationships/slide" Target="slide32.xml"/><Relationship Id="rId15" Type="http://schemas.openxmlformats.org/officeDocument/2006/relationships/slide" Target="slide16.xml"/><Relationship Id="rId23" Type="http://schemas.openxmlformats.org/officeDocument/2006/relationships/slide" Target="slide18.xml"/><Relationship Id="rId10" Type="http://schemas.openxmlformats.org/officeDocument/2006/relationships/slide" Target="slide9.xml"/><Relationship Id="rId19" Type="http://schemas.openxmlformats.org/officeDocument/2006/relationships/image" Target="../media/image26.png"/><Relationship Id="rId4" Type="http://schemas.openxmlformats.org/officeDocument/2006/relationships/slide" Target="slide31.xml"/><Relationship Id="rId9" Type="http://schemas.openxmlformats.org/officeDocument/2006/relationships/slide" Target="slide8.xml"/><Relationship Id="rId14" Type="http://schemas.openxmlformats.org/officeDocument/2006/relationships/slide" Target="slide15.xml"/><Relationship Id="rId22" Type="http://schemas.openxmlformats.org/officeDocument/2006/relationships/slide" Target="slide17.xml"/><Relationship Id="rId27" Type="http://schemas.openxmlformats.org/officeDocument/2006/relationships/slide" Target="slide23.xml"/></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6.xml"/><Relationship Id="rId18" Type="http://schemas.openxmlformats.org/officeDocument/2006/relationships/image" Target="../media/image25.png"/><Relationship Id="rId3" Type="http://schemas.openxmlformats.org/officeDocument/2006/relationships/slide" Target="slide24.xml"/><Relationship Id="rId7" Type="http://schemas.openxmlformats.org/officeDocument/2006/relationships/slide" Target="slide29.xml"/><Relationship Id="rId12" Type="http://schemas.openxmlformats.org/officeDocument/2006/relationships/slide" Target="slide35.xml"/><Relationship Id="rId17" Type="http://schemas.openxmlformats.org/officeDocument/2006/relationships/image" Target="../media/image28.png"/><Relationship Id="rId2" Type="http://schemas.openxmlformats.org/officeDocument/2006/relationships/hyperlink" Target="mailto:Marketing@nva.com" TargetMode="External"/><Relationship Id="rId16" Type="http://schemas.openxmlformats.org/officeDocument/2006/relationships/image" Target="../media/image27.png"/><Relationship Id="rId20"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slide" Target="slide28.xml"/><Relationship Id="rId11" Type="http://schemas.openxmlformats.org/officeDocument/2006/relationships/slide" Target="slide34.xml"/><Relationship Id="rId5" Type="http://schemas.openxmlformats.org/officeDocument/2006/relationships/slide" Target="slide27.xml"/><Relationship Id="rId15" Type="http://schemas.openxmlformats.org/officeDocument/2006/relationships/image" Target="../media/image24.png"/><Relationship Id="rId10" Type="http://schemas.openxmlformats.org/officeDocument/2006/relationships/slide" Target="slide32.xml"/><Relationship Id="rId19" Type="http://schemas.openxmlformats.org/officeDocument/2006/relationships/image" Target="../media/image26.png"/><Relationship Id="rId4" Type="http://schemas.openxmlformats.org/officeDocument/2006/relationships/slide" Target="slide25.xml"/><Relationship Id="rId9" Type="http://schemas.openxmlformats.org/officeDocument/2006/relationships/slide" Target="slide31.xml"/><Relationship Id="rId14" Type="http://schemas.openxmlformats.org/officeDocument/2006/relationships/slide" Target="slide3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Marketing@nva.com"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DC751A-2DE3-8B4E-9B81-A1E97592A64D}"/>
              </a:ext>
            </a:extLst>
          </p:cNvPr>
          <p:cNvSpPr>
            <a:spLocks noGrp="1"/>
          </p:cNvSpPr>
          <p:nvPr>
            <p:ph type="title"/>
          </p:nvPr>
        </p:nvSpPr>
        <p:spPr/>
        <p:txBody>
          <a:bodyPr/>
          <a:lstStyle/>
          <a:p>
            <a:r>
              <a:rPr lang="en-US" dirty="0"/>
              <a:t>Monthly Marketing Planner</a:t>
            </a:r>
          </a:p>
        </p:txBody>
      </p:sp>
      <p:sp>
        <p:nvSpPr>
          <p:cNvPr id="10" name="Text Placeholder 9">
            <a:extLst>
              <a:ext uri="{FF2B5EF4-FFF2-40B4-BE49-F238E27FC236}">
                <a16:creationId xmlns:a16="http://schemas.microsoft.com/office/drawing/2014/main" id="{C8640588-F879-D745-A268-3B1726B39222}"/>
              </a:ext>
            </a:extLst>
          </p:cNvPr>
          <p:cNvSpPr>
            <a:spLocks noGrp="1"/>
          </p:cNvSpPr>
          <p:nvPr>
            <p:ph type="body" sz="quarter" idx="27"/>
          </p:nvPr>
        </p:nvSpPr>
        <p:spPr/>
        <p:txBody>
          <a:bodyPr/>
          <a:lstStyle/>
          <a:p>
            <a:r>
              <a:rPr lang="en-US" dirty="0"/>
              <a:t>October 2021</a:t>
            </a:r>
          </a:p>
        </p:txBody>
      </p:sp>
      <p:sp>
        <p:nvSpPr>
          <p:cNvPr id="11" name="Text Placeholder 10">
            <a:extLst>
              <a:ext uri="{FF2B5EF4-FFF2-40B4-BE49-F238E27FC236}">
                <a16:creationId xmlns:a16="http://schemas.microsoft.com/office/drawing/2014/main" id="{11AD1DDF-71E2-4D40-998C-E248C8018DA4}"/>
              </a:ext>
            </a:extLst>
          </p:cNvPr>
          <p:cNvSpPr>
            <a:spLocks noGrp="1"/>
          </p:cNvSpPr>
          <p:nvPr>
            <p:ph type="body" sz="quarter" idx="28"/>
          </p:nvPr>
        </p:nvSpPr>
        <p:spPr/>
        <p:txBody>
          <a:bodyPr/>
          <a:lstStyle/>
          <a:p>
            <a:r>
              <a:rPr lang="en-US" dirty="0"/>
              <a:t>General Practices</a:t>
            </a:r>
          </a:p>
        </p:txBody>
      </p:sp>
      <p:pic>
        <p:nvPicPr>
          <p:cNvPr id="13" name="Picture Placeholder 12" descr="A picture containing text, person, different, shop&#10;&#10;Description automatically generated">
            <a:extLst>
              <a:ext uri="{FF2B5EF4-FFF2-40B4-BE49-F238E27FC236}">
                <a16:creationId xmlns:a16="http://schemas.microsoft.com/office/drawing/2014/main" id="{D37A862F-ED46-EF4B-AEB3-FDAFC585CF41}"/>
              </a:ext>
            </a:extLst>
          </p:cNvPr>
          <p:cNvPicPr>
            <a:picLocks noGrp="1" noChangeAspect="1"/>
          </p:cNvPicPr>
          <p:nvPr>
            <p:ph type="pic" sz="quarter" idx="29"/>
          </p:nvPr>
        </p:nvPicPr>
        <p:blipFill rotWithShape="1">
          <a:blip r:embed="rId2" cstate="email">
            <a:extLst>
              <a:ext uri="{28A0092B-C50C-407E-A947-70E740481C1C}">
                <a14:useLocalDpi xmlns:a14="http://schemas.microsoft.com/office/drawing/2010/main"/>
              </a:ext>
            </a:extLst>
          </a:blip>
          <a:srcRect l="56" r="56"/>
          <a:stretch/>
        </p:blipFill>
        <p:spPr/>
      </p:pic>
      <p:cxnSp>
        <p:nvCxnSpPr>
          <p:cNvPr id="6" name="Straight Connector 15">
            <a:extLst>
              <a:ext uri="{FF2B5EF4-FFF2-40B4-BE49-F238E27FC236}">
                <a16:creationId xmlns:a16="http://schemas.microsoft.com/office/drawing/2014/main" id="{4A43C49F-5412-0F43-A2F2-9199F3AB027D}"/>
              </a:ext>
            </a:extLst>
          </p:cNvPr>
          <p:cNvCxnSpPr>
            <a:cxnSpLocks/>
          </p:cNvCxnSpPr>
          <p:nvPr/>
        </p:nvCxnSpPr>
        <p:spPr>
          <a:xfrm>
            <a:off x="499712" y="5080636"/>
            <a:ext cx="20116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6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10</a:t>
            </a:fld>
            <a:endParaRPr lang="en-US" dirty="0"/>
          </a:p>
        </p:txBody>
      </p:sp>
      <p:sp>
        <p:nvSpPr>
          <p:cNvPr id="5" name="Title 4">
            <a:extLst>
              <a:ext uri="{FF2B5EF4-FFF2-40B4-BE49-F238E27FC236}">
                <a16:creationId xmlns:a16="http://schemas.microsoft.com/office/drawing/2014/main" id="{5757B7AB-5597-4ADF-AAF4-C43DDBA46C58}"/>
              </a:ext>
            </a:extLst>
          </p:cNvPr>
          <p:cNvSpPr>
            <a:spLocks noGrp="1"/>
          </p:cNvSpPr>
          <p:nvPr>
            <p:ph type="title"/>
          </p:nvPr>
        </p:nvSpPr>
        <p:spPr/>
        <p:txBody>
          <a:bodyPr/>
          <a:lstStyle/>
          <a:p>
            <a:r>
              <a:rPr lang="en-US" dirty="0"/>
              <a:t>10/5 – Email Tuesday</a:t>
            </a:r>
          </a:p>
        </p:txBody>
      </p:sp>
      <p:pic>
        <p:nvPicPr>
          <p:cNvPr id="16" name="Picture 15" descr="Email Icon PNG Transparent Email Icon.PNG Images. | PlusPNG">
            <a:extLst>
              <a:ext uri="{FF2B5EF4-FFF2-40B4-BE49-F238E27FC236}">
                <a16:creationId xmlns:a16="http://schemas.microsoft.com/office/drawing/2014/main" id="{99729582-72A4-49D9-9799-C99B5F0A884D}"/>
              </a:ext>
            </a:extLst>
          </p:cNvPr>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31727" y="1056498"/>
            <a:ext cx="194945" cy="139065"/>
          </a:xfrm>
          <a:prstGeom prst="rect">
            <a:avLst/>
          </a:prstGeom>
          <a:noFill/>
          <a:ln>
            <a:noFill/>
          </a:ln>
        </p:spPr>
      </p:pic>
      <p:pic>
        <p:nvPicPr>
          <p:cNvPr id="17" name="Picture 16">
            <a:extLst>
              <a:ext uri="{FF2B5EF4-FFF2-40B4-BE49-F238E27FC236}">
                <a16:creationId xmlns:a16="http://schemas.microsoft.com/office/drawing/2014/main" id="{E383599B-023F-47E9-BA53-ED1B4F38B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161" y="5267777"/>
            <a:ext cx="1240450" cy="441743"/>
          </a:xfrm>
          <a:prstGeom prst="rect">
            <a:avLst/>
          </a:prstGeom>
        </p:spPr>
      </p:pic>
      <p:pic>
        <p:nvPicPr>
          <p:cNvPr id="18" name="Picture 17">
            <a:extLst>
              <a:ext uri="{FF2B5EF4-FFF2-40B4-BE49-F238E27FC236}">
                <a16:creationId xmlns:a16="http://schemas.microsoft.com/office/drawing/2014/main" id="{3FD38F31-D57D-4826-B2FC-BAEFAA0AA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7098" y="5234204"/>
            <a:ext cx="1334726" cy="475316"/>
          </a:xfrm>
          <a:prstGeom prst="rect">
            <a:avLst/>
          </a:prstGeom>
        </p:spPr>
      </p:pic>
      <p:pic>
        <p:nvPicPr>
          <p:cNvPr id="19" name="Picture 18">
            <a:extLst>
              <a:ext uri="{FF2B5EF4-FFF2-40B4-BE49-F238E27FC236}">
                <a16:creationId xmlns:a16="http://schemas.microsoft.com/office/drawing/2014/main" id="{98647431-6E92-4DBC-BD93-6928886F6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1660" y="5260767"/>
            <a:ext cx="1260133" cy="448753"/>
          </a:xfrm>
          <a:prstGeom prst="rect">
            <a:avLst/>
          </a:prstGeom>
        </p:spPr>
      </p:pic>
      <p:sp>
        <p:nvSpPr>
          <p:cNvPr id="20" name="Content Placeholder 8">
            <a:extLst>
              <a:ext uri="{FF2B5EF4-FFF2-40B4-BE49-F238E27FC236}">
                <a16:creationId xmlns:a16="http://schemas.microsoft.com/office/drawing/2014/main" id="{81B52FF6-6BA4-46B1-9522-3F8C99444094}"/>
              </a:ext>
            </a:extLst>
          </p:cNvPr>
          <p:cNvSpPr txBox="1">
            <a:spLocks/>
          </p:cNvSpPr>
          <p:nvPr/>
        </p:nvSpPr>
        <p:spPr>
          <a:xfrm>
            <a:off x="646112" y="1428776"/>
            <a:ext cx="8961120" cy="1619224"/>
          </a:xfrm>
          <a:prstGeom prst="rect">
            <a:avLst/>
          </a:prstGeom>
        </p:spPr>
        <p:txBody>
          <a:bodyPr vert="horz" lIns="91440" tIns="45720" rIns="91440" bIns="45720" rtlCol="0">
            <a:normAutofit/>
          </a:bodyPr>
          <a:lstStyle>
            <a:lvl1pPr marL="182880" indent="-182880" algn="l" defTabSz="1005840" rtl="0" eaLnBrk="1" latinLnBrk="0" hangingPunct="1">
              <a:lnSpc>
                <a:spcPct val="90000"/>
              </a:lnSpc>
              <a:spcBef>
                <a:spcPts val="1200"/>
              </a:spcBef>
              <a:buFont typeface="Arial" panose="020B0604020202020204" pitchFamily="34" charset="0"/>
              <a:buChar char="•"/>
              <a:defRPr sz="1800" kern="1200" baseline="0">
                <a:solidFill>
                  <a:schemeClr val="tx1"/>
                </a:solidFill>
                <a:latin typeface="+mn-lt"/>
                <a:ea typeface="+mn-ea"/>
                <a:cs typeface="+mn-cs"/>
              </a:defRPr>
            </a:lvl1pPr>
            <a:lvl2pPr marL="36576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2pPr>
            <a:lvl3pPr marL="54864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3pPr>
            <a:lvl4pPr marL="73152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4pPr>
            <a:lvl5pPr marL="91440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Font typeface="Arial" panose="020B0604020202020204" pitchFamily="34" charset="0"/>
              <a:buNone/>
            </a:pPr>
            <a:r>
              <a:rPr lang="en-US" b="1"/>
              <a:t>Free Email Day! </a:t>
            </a:r>
          </a:p>
          <a:p>
            <a:pPr marL="0" indent="0">
              <a:buFont typeface="Arial" panose="020B0604020202020204" pitchFamily="34" charset="0"/>
              <a:buNone/>
            </a:pPr>
            <a:endParaRPr lang="en-US" dirty="0"/>
          </a:p>
        </p:txBody>
      </p:sp>
      <p:sp>
        <p:nvSpPr>
          <p:cNvPr id="21" name="TextBox 20">
            <a:extLst>
              <a:ext uri="{FF2B5EF4-FFF2-40B4-BE49-F238E27FC236}">
                <a16:creationId xmlns:a16="http://schemas.microsoft.com/office/drawing/2014/main" id="{BD7DFFF1-2C2D-4BE1-AE0B-B0DCAAB8BAA5}"/>
              </a:ext>
            </a:extLst>
          </p:cNvPr>
          <p:cNvSpPr txBox="1"/>
          <p:nvPr/>
        </p:nvSpPr>
        <p:spPr>
          <a:xfrm>
            <a:off x="334658" y="1674944"/>
            <a:ext cx="8874493" cy="2031325"/>
          </a:xfrm>
          <a:prstGeom prst="rect">
            <a:avLst/>
          </a:prstGeom>
          <a:noFill/>
        </p:spPr>
        <p:txBody>
          <a:bodyPr wrap="square" rtlCol="0">
            <a:spAutoFit/>
          </a:bodyPr>
          <a:lstStyle/>
          <a:p>
            <a:endParaRPr lang="en-US" sz="1400" dirty="0"/>
          </a:p>
          <a:p>
            <a:pPr marL="285750" indent="-285750">
              <a:buFont typeface="Arial" panose="020B0604020202020204" pitchFamily="34" charset="0"/>
              <a:buChar char="•"/>
            </a:pPr>
            <a:r>
              <a:rPr lang="en-US" sz="1400" dirty="0"/>
              <a:t>Use this Tuesday to email your clients on ongoing promotions, hospital updates, or news for the new month. Share any upcoming holidays, events, specials, etc. coming in October for your hospital!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you use </a:t>
            </a:r>
            <a:r>
              <a:rPr lang="en-US" sz="1400" b="1" dirty="0" err="1"/>
              <a:t>AllyDVM</a:t>
            </a:r>
            <a:r>
              <a:rPr lang="en-US" sz="1400" dirty="0"/>
              <a:t> and </a:t>
            </a:r>
            <a:r>
              <a:rPr lang="en-US" sz="1400" b="1" dirty="0"/>
              <a:t>Online Booking Tool through </a:t>
            </a:r>
            <a:r>
              <a:rPr lang="en-US" sz="1400" b="1" dirty="0" err="1"/>
              <a:t>Vetstoria</a:t>
            </a:r>
            <a:r>
              <a:rPr lang="en-US" sz="1400" b="1" dirty="0"/>
              <a:t> </a:t>
            </a:r>
            <a:r>
              <a:rPr lang="en-US" sz="1400" dirty="0"/>
              <a:t>at your practice, we have uploaded OBT buttons in your dashboard image library. You can use these as Call to Action to drive visits at your practice.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22" name="Picture 21">
            <a:extLst>
              <a:ext uri="{FF2B5EF4-FFF2-40B4-BE49-F238E27FC236}">
                <a16:creationId xmlns:a16="http://schemas.microsoft.com/office/drawing/2014/main" id="{D82DCE9A-4FF1-4AA2-AF17-39795A5652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1642" y="3263527"/>
            <a:ext cx="2542032" cy="905256"/>
          </a:xfrm>
          <a:prstGeom prst="rect">
            <a:avLst/>
          </a:prstGeom>
        </p:spPr>
      </p:pic>
      <p:pic>
        <p:nvPicPr>
          <p:cNvPr id="23" name="Picture 22">
            <a:extLst>
              <a:ext uri="{FF2B5EF4-FFF2-40B4-BE49-F238E27FC236}">
                <a16:creationId xmlns:a16="http://schemas.microsoft.com/office/drawing/2014/main" id="{AFC52D53-CEEE-488F-A85F-A80669515F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3712" y="3263647"/>
            <a:ext cx="2542032" cy="905256"/>
          </a:xfrm>
          <a:prstGeom prst="rect">
            <a:avLst/>
          </a:prstGeom>
        </p:spPr>
      </p:pic>
      <p:sp>
        <p:nvSpPr>
          <p:cNvPr id="24" name="TextBox 23">
            <a:extLst>
              <a:ext uri="{FF2B5EF4-FFF2-40B4-BE49-F238E27FC236}">
                <a16:creationId xmlns:a16="http://schemas.microsoft.com/office/drawing/2014/main" id="{6A2CB186-BD81-4167-9F59-42ECE85BE49F}"/>
              </a:ext>
            </a:extLst>
          </p:cNvPr>
          <p:cNvSpPr txBox="1"/>
          <p:nvPr/>
        </p:nvSpPr>
        <p:spPr>
          <a:xfrm>
            <a:off x="417663" y="4420273"/>
            <a:ext cx="8961120" cy="800219"/>
          </a:xfrm>
          <a:prstGeom prst="rect">
            <a:avLst/>
          </a:prstGeom>
          <a:noFill/>
        </p:spPr>
        <p:txBody>
          <a:bodyPr wrap="square" rtlCol="0">
            <a:spAutoFit/>
          </a:bodyPr>
          <a:lstStyle/>
          <a:p>
            <a:r>
              <a:rPr lang="en-US" sz="1400" dirty="0"/>
              <a:t>*Reminder: When you utilize the OBT button as well as Social Media Icons at the bottom of your email, please hyperlink them to the </a:t>
            </a:r>
            <a:r>
              <a:rPr lang="en-US" sz="1400" dirty="0" err="1"/>
              <a:t>Vetstoria</a:t>
            </a:r>
            <a:r>
              <a:rPr lang="en-US" sz="1400" dirty="0"/>
              <a:t> OBT URL button in </a:t>
            </a:r>
            <a:r>
              <a:rPr lang="en-US" sz="1400" dirty="0" err="1"/>
              <a:t>AllyDVM</a:t>
            </a:r>
            <a:r>
              <a:rPr lang="en-US" sz="1400" dirty="0"/>
              <a:t>.</a:t>
            </a:r>
          </a:p>
          <a:p>
            <a:endParaRPr lang="en-US" dirty="0"/>
          </a:p>
        </p:txBody>
      </p:sp>
    </p:spTree>
    <p:extLst>
      <p:ext uri="{BB962C8B-B14F-4D97-AF65-F5344CB8AC3E}">
        <p14:creationId xmlns:p14="http://schemas.microsoft.com/office/powerpoint/2010/main" val="335229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11</a:t>
            </a:fld>
            <a:endParaRPr lang="en-US" dirty="0"/>
          </a:p>
        </p:txBody>
      </p:sp>
      <p:sp>
        <p:nvSpPr>
          <p:cNvPr id="5" name="Text Placeholder 4"/>
          <p:cNvSpPr>
            <a:spLocks noGrp="1"/>
          </p:cNvSpPr>
          <p:nvPr>
            <p:ph type="body" sz="quarter" idx="13"/>
          </p:nvPr>
        </p:nvSpPr>
        <p:spPr/>
        <p:txBody>
          <a:bodyPr/>
          <a:lstStyle/>
          <a:p>
            <a:r>
              <a:rPr lang="en-US" dirty="0"/>
              <a:t>Click the links to see the weekly client engagement from covetrus and vetsource</a:t>
            </a:r>
          </a:p>
        </p:txBody>
      </p:sp>
      <p:sp>
        <p:nvSpPr>
          <p:cNvPr id="6" name="Title 1"/>
          <p:cNvSpPr>
            <a:spLocks noGrp="1"/>
          </p:cNvSpPr>
          <p:nvPr>
            <p:ph type="title"/>
          </p:nvPr>
        </p:nvSpPr>
        <p:spPr>
          <a:xfrm>
            <a:off x="548640" y="457200"/>
            <a:ext cx="8961120" cy="914400"/>
          </a:xfrm>
        </p:spPr>
        <p:txBody>
          <a:bodyPr/>
          <a:lstStyle/>
          <a:p>
            <a:r>
              <a:rPr lang="en-US" dirty="0"/>
              <a:t>10/5 – Vendor Email</a:t>
            </a:r>
          </a:p>
        </p:txBody>
      </p:sp>
      <p:sp>
        <p:nvSpPr>
          <p:cNvPr id="7" name="TextBox 6">
            <a:extLst>
              <a:ext uri="{FF2B5EF4-FFF2-40B4-BE49-F238E27FC236}">
                <a16:creationId xmlns:a16="http://schemas.microsoft.com/office/drawing/2014/main" id="{104B5F4A-5CB5-4C4F-A1D2-94CC53E57DA6}"/>
              </a:ext>
            </a:extLst>
          </p:cNvPr>
          <p:cNvSpPr txBox="1"/>
          <p:nvPr/>
        </p:nvSpPr>
        <p:spPr>
          <a:xfrm>
            <a:off x="540082" y="2665364"/>
            <a:ext cx="87100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Covetrus</a:t>
            </a:r>
            <a:r>
              <a:rPr lang="en-US" dirty="0"/>
              <a:t> monthly marketing materials click </a:t>
            </a:r>
            <a:r>
              <a:rPr lang="en-US" dirty="0">
                <a:hlinkClick r:id="rId2"/>
              </a:rPr>
              <a:t>here</a:t>
            </a:r>
            <a:r>
              <a:rPr lang="en-US" dirty="0"/>
              <a:t> </a:t>
            </a:r>
          </a:p>
        </p:txBody>
      </p:sp>
      <p:sp>
        <p:nvSpPr>
          <p:cNvPr id="10" name="TextBox 9">
            <a:extLst>
              <a:ext uri="{FF2B5EF4-FFF2-40B4-BE49-F238E27FC236}">
                <a16:creationId xmlns:a16="http://schemas.microsoft.com/office/drawing/2014/main" id="{429244FA-84FA-4F00-A98C-EF87F89AD61B}"/>
              </a:ext>
            </a:extLst>
          </p:cNvPr>
          <p:cNvSpPr txBox="1"/>
          <p:nvPr/>
        </p:nvSpPr>
        <p:spPr>
          <a:xfrm>
            <a:off x="549275" y="1932795"/>
            <a:ext cx="93196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Vetsource</a:t>
            </a:r>
            <a:r>
              <a:rPr lang="en-US" dirty="0"/>
              <a:t> monthly marketing materials including </a:t>
            </a:r>
            <a:r>
              <a:rPr lang="en-US" dirty="0" err="1"/>
              <a:t>PetMail</a:t>
            </a:r>
            <a:r>
              <a:rPr lang="en-US" dirty="0"/>
              <a:t> and Social Media Posts click </a:t>
            </a:r>
            <a:r>
              <a:rPr lang="en-US" dirty="0">
                <a:hlinkClick r:id="rId3"/>
              </a:rPr>
              <a:t>here</a:t>
            </a:r>
            <a:endParaRPr lang="en-US" dirty="0"/>
          </a:p>
        </p:txBody>
      </p:sp>
    </p:spTree>
    <p:extLst>
      <p:ext uri="{BB962C8B-B14F-4D97-AF65-F5344CB8AC3E}">
        <p14:creationId xmlns:p14="http://schemas.microsoft.com/office/powerpoint/2010/main" val="28976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Mass Email in AllyDVM</a:t>
            </a:r>
          </a:p>
        </p:txBody>
      </p:sp>
      <p:sp>
        <p:nvSpPr>
          <p:cNvPr id="4" name="Slide Number Placeholder 3"/>
          <p:cNvSpPr>
            <a:spLocks noGrp="1"/>
          </p:cNvSpPr>
          <p:nvPr>
            <p:ph type="sldNum" sz="quarter" idx="12"/>
          </p:nvPr>
        </p:nvSpPr>
        <p:spPr/>
        <p:txBody>
          <a:bodyPr/>
          <a:lstStyle/>
          <a:p>
            <a:fld id="{FE3369B6-33A8-0143-B72A-A7C4E55F44B6}" type="slidenum">
              <a:rPr lang="en-US" smtClean="0"/>
              <a:t>12</a:t>
            </a:fld>
            <a:endParaRPr lang="en-US" dirty="0"/>
          </a:p>
        </p:txBody>
      </p:sp>
      <p:sp>
        <p:nvSpPr>
          <p:cNvPr id="5" name="Text Placeholder 4"/>
          <p:cNvSpPr>
            <a:spLocks noGrp="1"/>
          </p:cNvSpPr>
          <p:nvPr>
            <p:ph type="body" sz="quarter" idx="13"/>
          </p:nvPr>
        </p:nvSpPr>
        <p:spPr/>
        <p:txBody>
          <a:bodyPr/>
          <a:lstStyle/>
          <a:p>
            <a:r>
              <a:rPr lang="en-US" dirty="0"/>
              <a:t>Right-click on the document below -&gt; Acrobat document object -&gt; open</a:t>
            </a:r>
          </a:p>
        </p:txBody>
      </p:sp>
      <p:graphicFrame>
        <p:nvGraphicFramePr>
          <p:cNvPr id="8" name="Content Placeholder 7"/>
          <p:cNvGraphicFramePr>
            <a:graphicFrameLocks noGrp="1" noChangeAspect="1"/>
          </p:cNvGraphicFramePr>
          <p:nvPr>
            <p:ph idx="1"/>
          </p:nvPr>
        </p:nvGraphicFramePr>
        <p:xfrm>
          <a:off x="3086099" y="1828800"/>
          <a:ext cx="4027271" cy="5211763"/>
        </p:xfrm>
        <a:graphic>
          <a:graphicData uri="http://schemas.openxmlformats.org/presentationml/2006/ole">
            <mc:AlternateContent xmlns:mc="http://schemas.openxmlformats.org/markup-compatibility/2006">
              <mc:Choice xmlns:v="urn:schemas-microsoft-com:vml" Requires="v">
                <p:oleObj name="Acrobat Document" r:id="rId2" imgW="5829078" imgH="7543404" progId="AcroExch.Document.DC">
                  <p:embed/>
                </p:oleObj>
              </mc:Choice>
              <mc:Fallback>
                <p:oleObj name="Acrobat Document" r:id="rId2" imgW="5829078" imgH="7543404" progId="AcroExch.Document.DC">
                  <p:embed/>
                  <p:pic>
                    <p:nvPicPr>
                      <p:cNvPr id="8" name="Content Placeholder 7"/>
                      <p:cNvPicPr/>
                      <p:nvPr/>
                    </p:nvPicPr>
                    <p:blipFill>
                      <a:blip r:embed="rId3"/>
                      <a:stretch>
                        <a:fillRect/>
                      </a:stretch>
                    </p:blipFill>
                    <p:spPr>
                      <a:xfrm>
                        <a:off x="3086099" y="1828800"/>
                        <a:ext cx="4027271" cy="5211763"/>
                      </a:xfrm>
                      <a:prstGeom prst="rect">
                        <a:avLst/>
                      </a:prstGeom>
                    </p:spPr>
                  </p:pic>
                </p:oleObj>
              </mc:Fallback>
            </mc:AlternateContent>
          </a:graphicData>
        </a:graphic>
      </p:graphicFrame>
    </p:spTree>
    <p:extLst>
      <p:ext uri="{BB962C8B-B14F-4D97-AF65-F5344CB8AC3E}">
        <p14:creationId xmlns:p14="http://schemas.microsoft.com/office/powerpoint/2010/main" val="103794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10/6 – Wellness Wednesday</a:t>
            </a:r>
          </a:p>
        </p:txBody>
      </p:sp>
      <p:sp>
        <p:nvSpPr>
          <p:cNvPr id="5" name="Slide Number Placeholder 4"/>
          <p:cNvSpPr>
            <a:spLocks noGrp="1"/>
          </p:cNvSpPr>
          <p:nvPr>
            <p:ph type="sldNum" sz="quarter" idx="12"/>
          </p:nvPr>
        </p:nvSpPr>
        <p:spPr/>
        <p:txBody>
          <a:bodyPr/>
          <a:lstStyle/>
          <a:p>
            <a:fld id="{FE3369B6-33A8-0143-B72A-A7C4E55F44B6}" type="slidenum">
              <a:rPr lang="en-US" smtClean="0"/>
              <a:t>13</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Programs"/>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5162" y="912178"/>
            <a:ext cx="403860" cy="403860"/>
          </a:xfrm>
          <a:prstGeom prst="rect">
            <a:avLst/>
          </a:prstGeom>
          <a:noFill/>
          <a:ln>
            <a:noFill/>
          </a:ln>
        </p:spPr>
      </p:pic>
      <p:sp>
        <p:nvSpPr>
          <p:cNvPr id="10" name="Content Placeholder 8"/>
          <p:cNvSpPr txBox="1">
            <a:spLocks/>
          </p:cNvSpPr>
          <p:nvPr/>
        </p:nvSpPr>
        <p:spPr>
          <a:xfrm>
            <a:off x="5074921" y="2011680"/>
            <a:ext cx="4434840" cy="5030066"/>
          </a:xfrm>
          <a:prstGeom prst="rect">
            <a:avLst/>
          </a:prstGeom>
          <a:ln>
            <a:solidFill>
              <a:schemeClr val="tx1"/>
            </a:solidFill>
          </a:ln>
        </p:spPr>
        <p:txBody>
          <a:bodyPr vert="horz" lIns="91440" tIns="45720" rIns="91440" bIns="45720" rtlCol="0">
            <a:normAutofit/>
          </a:bodyPr>
          <a:lstStyle>
            <a:lvl1pPr marL="182880" indent="-182880" algn="l" defTabSz="1005840" rtl="0" eaLnBrk="1" latinLnBrk="0" hangingPunct="1">
              <a:lnSpc>
                <a:spcPct val="90000"/>
              </a:lnSpc>
              <a:spcBef>
                <a:spcPts val="1200"/>
              </a:spcBef>
              <a:buFont typeface="Arial" panose="020B0604020202020204" pitchFamily="34" charset="0"/>
              <a:buChar char="•"/>
              <a:defRPr sz="1800" kern="1200" baseline="0">
                <a:solidFill>
                  <a:schemeClr val="tx1"/>
                </a:solidFill>
                <a:latin typeface="+mn-lt"/>
                <a:ea typeface="+mn-ea"/>
                <a:cs typeface="+mn-cs"/>
              </a:defRPr>
            </a:lvl1pPr>
            <a:lvl2pPr marL="36576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2pPr>
            <a:lvl3pPr marL="54864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3pPr>
            <a:lvl4pPr marL="73152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4pPr>
            <a:lvl5pPr marL="914400" indent="-182880" algn="l" defTabSz="1005840" rtl="0" eaLnBrk="1" latinLnBrk="0" hangingPunct="1">
              <a:lnSpc>
                <a:spcPct val="90000"/>
              </a:lnSpc>
              <a:spcBef>
                <a:spcPts val="1200"/>
              </a:spcBef>
              <a:buFont typeface="Arial" panose="020B0604020202020204" pitchFamily="34" charset="0"/>
              <a:buChar char="•"/>
              <a:defRPr sz="1600" kern="1200" baseline="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Font typeface="Arial" panose="020B0604020202020204" pitchFamily="34" charset="0"/>
              <a:buNone/>
            </a:pPr>
            <a:r>
              <a:rPr lang="en-US" sz="1400" b="1" dirty="0"/>
              <a:t>2. </a:t>
            </a:r>
            <a:r>
              <a:rPr lang="en-US" sz="1400" b="1" dirty="0">
                <a:solidFill>
                  <a:srgbClr val="0070C0"/>
                </a:solidFill>
              </a:rPr>
              <a:t>PAW Plans</a:t>
            </a:r>
          </a:p>
          <a:p>
            <a:pPr marL="0" indent="0">
              <a:buFont typeface="Arial" panose="020B0604020202020204" pitchFamily="34" charset="0"/>
              <a:buNone/>
            </a:pPr>
            <a:r>
              <a:rPr lang="en-US" sz="1200" b="1" dirty="0"/>
              <a:t>Post Copy:</a:t>
            </a:r>
            <a:r>
              <a:rPr lang="en-US" sz="1200" dirty="0"/>
              <a:t> </a:t>
            </a:r>
          </a:p>
          <a:p>
            <a:pPr marL="0" indent="0">
              <a:buNone/>
            </a:pPr>
            <a:r>
              <a:rPr lang="en-US" sz="1200" b="0" i="1" kern="1200" dirty="0">
                <a:solidFill>
                  <a:schemeClr val="dk1"/>
                </a:solidFill>
                <a:effectLst/>
                <a:latin typeface="+mn-lt"/>
                <a:ea typeface="+mn-ea"/>
                <a:cs typeface="+mn-cs"/>
              </a:rPr>
              <a:t>Don’t let too many Halloween treats spoil your loved one’s dental care. Just like regular wellness visits, dental cleanings should be part of routine pet care because it can help catch or prevent conditions of the gums and bones that hold teeth in place. To find out more about your pet’s dental care, c</a:t>
            </a:r>
            <a:r>
              <a:rPr lang="en-US" sz="1200" i="1" dirty="0"/>
              <a:t>all </a:t>
            </a:r>
            <a:r>
              <a:rPr lang="en-US" sz="1200" i="1" dirty="0">
                <a:solidFill>
                  <a:srgbClr val="FF0000"/>
                </a:solidFill>
              </a:rPr>
              <a:t>[Hospital Phone Number] </a:t>
            </a:r>
            <a:r>
              <a:rPr lang="en-US" sz="1200" i="1" dirty="0"/>
              <a:t>TODAY and learn which one of our PAW Plans is best for you and your loved one.</a:t>
            </a:r>
            <a:r>
              <a:rPr lang="en-US" sz="1400" b="1" i="1" dirty="0">
                <a:solidFill>
                  <a:srgbClr val="FFFFFF"/>
                </a:solidFill>
                <a:latin typeface="Calibri" panose="020F0502020204030204" pitchFamily="34" charset="0"/>
              </a:rPr>
              <a:t>ost </a:t>
            </a:r>
            <a:r>
              <a:rPr lang="en-US" sz="1400" b="1" dirty="0">
                <a:solidFill>
                  <a:srgbClr val="FFFFFF"/>
                </a:solidFill>
                <a:latin typeface="Calibri" panose="020F0502020204030204" pitchFamily="34" charset="0"/>
              </a:rPr>
              <a:t>#2</a:t>
            </a:r>
            <a:endParaRPr lang="en-US" sz="1600" dirty="0">
              <a:latin typeface="Arial" panose="020B0604020202020204" pitchFamily="34" charset="0"/>
            </a:endParaRPr>
          </a:p>
          <a:p>
            <a:pPr marL="0" indent="0" fontAlgn="t">
              <a:spcBef>
                <a:spcPts val="0"/>
              </a:spcBef>
              <a:buNone/>
            </a:pPr>
            <a:r>
              <a:rPr lang="en-US" sz="1400" b="1" dirty="0">
                <a:solidFill>
                  <a:srgbClr val="FFFFFF"/>
                </a:solidFill>
                <a:latin typeface="Calibri" panose="020F0502020204030204" pitchFamily="34" charset="0"/>
              </a:rPr>
              <a:t>Post #2</a:t>
            </a:r>
            <a:br>
              <a:rPr lang="en-US" sz="1200" dirty="0"/>
            </a:br>
            <a:r>
              <a:rPr lang="en-US" sz="1200" b="1" dirty="0"/>
              <a:t>Post Photo:</a:t>
            </a:r>
            <a:r>
              <a:rPr lang="en-US" sz="1200" dirty="0"/>
              <a:t> </a:t>
            </a:r>
          </a:p>
          <a:p>
            <a:pPr marL="0" indent="0">
              <a:buNone/>
            </a:pPr>
            <a:r>
              <a:rPr lang="en-US" sz="1200" i="1" dirty="0">
                <a:solidFill>
                  <a:schemeClr val="accent1"/>
                </a:solidFill>
              </a:rPr>
              <a:t>Share a photo of one of your recent PAW Plans patients! </a:t>
            </a:r>
            <a:r>
              <a:rPr lang="en-US" sz="1200" b="1" i="1" dirty="0">
                <a:solidFill>
                  <a:schemeClr val="accent1"/>
                </a:solidFill>
              </a:rPr>
              <a:t>Local photos at the location level do much better than stock photography</a:t>
            </a:r>
            <a:r>
              <a:rPr lang="en-US" sz="1200" i="1" dirty="0">
                <a:solidFill>
                  <a:schemeClr val="accent1"/>
                </a:solidFill>
              </a:rPr>
              <a:t>!</a:t>
            </a:r>
          </a:p>
          <a:p>
            <a:pPr marL="0" indent="0">
              <a:buNone/>
            </a:pPr>
            <a:endParaRPr lang="en-US" sz="1200" dirty="0"/>
          </a:p>
          <a:p>
            <a:pPr marL="0" indent="0">
              <a:buFont typeface="Arial" panose="020B0604020202020204" pitchFamily="34" charset="0"/>
              <a:buNone/>
            </a:pPr>
            <a:endParaRPr lang="en-US" sz="1400" dirty="0"/>
          </a:p>
        </p:txBody>
      </p:sp>
      <p:sp>
        <p:nvSpPr>
          <p:cNvPr id="12" name="Content Placeholder 11"/>
          <p:cNvSpPr>
            <a:spLocks noGrp="1"/>
          </p:cNvSpPr>
          <p:nvPr>
            <p:ph sz="half" idx="2"/>
          </p:nvPr>
        </p:nvSpPr>
        <p:spPr>
          <a:xfrm>
            <a:off x="549275" y="2011680"/>
            <a:ext cx="4432050" cy="5030066"/>
          </a:xfrm>
          <a:ln w="3175">
            <a:solidFill>
              <a:schemeClr val="tx1"/>
            </a:solidFill>
          </a:ln>
        </p:spPr>
        <p:txBody>
          <a:bodyPr/>
          <a:lstStyle/>
          <a:p>
            <a:pPr marL="0" indent="0">
              <a:buNone/>
            </a:pPr>
            <a:r>
              <a:rPr lang="en-US" sz="1400" b="1" dirty="0"/>
              <a:t>1. </a:t>
            </a:r>
            <a:r>
              <a:rPr lang="en-US" sz="1400" b="1" dirty="0">
                <a:solidFill>
                  <a:srgbClr val="0070C0"/>
                </a:solidFill>
              </a:rPr>
              <a:t>Home Delivery </a:t>
            </a:r>
          </a:p>
          <a:p>
            <a:pPr marL="0" indent="0">
              <a:buNone/>
            </a:pPr>
            <a:r>
              <a:rPr lang="en-US" sz="1200" b="1" dirty="0"/>
              <a:t>Post Copy:</a:t>
            </a:r>
            <a:endParaRPr lang="en-US" sz="1200" dirty="0"/>
          </a:p>
          <a:p>
            <a:pPr marL="0" indent="0">
              <a:buNone/>
            </a:pPr>
            <a:r>
              <a:rPr lang="en-US" sz="1200" i="1" dirty="0">
                <a:solidFill>
                  <a:srgbClr val="35281F"/>
                </a:solidFill>
              </a:rPr>
              <a:t>We’ve got all of your puppy needs for Adopt-A-Dog Month! Head on over to our online store to shop for all items that will make your dog feel welcomed in their new home! You may also qualify for auto-ship savings, and </a:t>
            </a:r>
            <a:r>
              <a:rPr lang="en-US" sz="1200" i="1" dirty="0">
                <a:solidFill>
                  <a:srgbClr val="FF0000"/>
                </a:solidFill>
              </a:rPr>
              <a:t>[new low pricing on most items!]</a:t>
            </a:r>
            <a:r>
              <a:rPr lang="en-US" sz="1200" i="1" dirty="0">
                <a:solidFill>
                  <a:srgbClr val="35281F"/>
                </a:solidFill>
              </a:rPr>
              <a:t>. </a:t>
            </a:r>
            <a:r>
              <a:rPr lang="en-US" sz="1200" i="1" dirty="0">
                <a:solidFill>
                  <a:srgbClr val="FF0000"/>
                </a:solidFill>
              </a:rPr>
              <a:t>[Online Pharmacy Link]</a:t>
            </a:r>
            <a:r>
              <a:rPr lang="en-US" sz="1200" i="1" dirty="0">
                <a:solidFill>
                  <a:srgbClr val="35281F"/>
                </a:solidFill>
              </a:rPr>
              <a:t>.</a:t>
            </a:r>
            <a:endParaRPr lang="en-US" sz="1200" dirty="0"/>
          </a:p>
          <a:p>
            <a:pPr marL="0" indent="0">
              <a:buNone/>
            </a:pPr>
            <a:r>
              <a:rPr lang="en-US" sz="1200" b="1" dirty="0"/>
              <a:t>Post Photos:</a:t>
            </a:r>
          </a:p>
          <a:p>
            <a:pPr marL="0" indent="0" algn="ctr">
              <a:buNone/>
            </a:pPr>
            <a:r>
              <a:rPr lang="en-US" sz="1200" dirty="0" err="1"/>
              <a:t>Covetrus</a:t>
            </a:r>
            <a:r>
              <a:rPr lang="en-US" sz="1200" dirty="0"/>
              <a:t>                                                 </a:t>
            </a:r>
            <a:r>
              <a:rPr lang="en-US" sz="1200" dirty="0" err="1"/>
              <a:t>Vetsource</a:t>
            </a:r>
            <a:endParaRPr lang="en-US" sz="1200" dirty="0"/>
          </a:p>
        </p:txBody>
      </p:sp>
      <p:sp>
        <p:nvSpPr>
          <p:cNvPr id="13" name="Rectangle 12">
            <a:extLst>
              <a:ext uri="{FF2B5EF4-FFF2-40B4-BE49-F238E27FC236}">
                <a16:creationId xmlns:a16="http://schemas.microsoft.com/office/drawing/2014/main" id="{933E2080-7DFA-4139-BBB9-3EA9AC162938}"/>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pic>
        <p:nvPicPr>
          <p:cNvPr id="8" name="Picture 7" descr="A dog with its mouth open&#10;&#10;Description automatically generated with medium confidence">
            <a:extLst>
              <a:ext uri="{FF2B5EF4-FFF2-40B4-BE49-F238E27FC236}">
                <a16:creationId xmlns:a16="http://schemas.microsoft.com/office/drawing/2014/main" id="{F84EF676-A921-4832-A07F-053661204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55" y="4526713"/>
            <a:ext cx="1968110" cy="1968110"/>
          </a:xfrm>
          <a:prstGeom prst="rect">
            <a:avLst/>
          </a:prstGeom>
        </p:spPr>
      </p:pic>
      <p:pic>
        <p:nvPicPr>
          <p:cNvPr id="14" name="Picture 13" descr="A dog lying on a blanket&#10;&#10;Description automatically generated with medium confidence">
            <a:extLst>
              <a:ext uri="{FF2B5EF4-FFF2-40B4-BE49-F238E27FC236}">
                <a16:creationId xmlns:a16="http://schemas.microsoft.com/office/drawing/2014/main" id="{589072A6-80FD-4BB8-BFC8-48B4C2622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4013" y="4526713"/>
            <a:ext cx="1968110" cy="1968110"/>
          </a:xfrm>
          <a:prstGeom prst="rect">
            <a:avLst/>
          </a:prstGeom>
        </p:spPr>
      </p:pic>
    </p:spTree>
    <p:extLst>
      <p:ext uri="{BB962C8B-B14F-4D97-AF65-F5344CB8AC3E}">
        <p14:creationId xmlns:p14="http://schemas.microsoft.com/office/powerpoint/2010/main" val="137800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10/7 – NVA Thursday</a:t>
            </a:r>
          </a:p>
        </p:txBody>
      </p:sp>
      <p:sp>
        <p:nvSpPr>
          <p:cNvPr id="4" name="Slide Number Placeholder 3"/>
          <p:cNvSpPr>
            <a:spLocks noGrp="1"/>
          </p:cNvSpPr>
          <p:nvPr>
            <p:ph type="sldNum" sz="quarter" idx="12"/>
          </p:nvPr>
        </p:nvSpPr>
        <p:spPr/>
        <p:txBody>
          <a:bodyPr/>
          <a:lstStyle/>
          <a:p>
            <a:fld id="{FE3369B6-33A8-0143-B72A-A7C4E55F44B6}" type="slidenum">
              <a:rPr lang="en-US" smtClean="0"/>
              <a:t>14</a:t>
            </a:fld>
            <a:endParaRPr lang="en-US" dirty="0"/>
          </a:p>
        </p:txBody>
      </p:sp>
      <p:pic>
        <p:nvPicPr>
          <p:cNvPr id="7" name="Picture 6" descr="NVA_Logo_Stacked_RGB"/>
          <p:cNvPicPr/>
          <p:nvPr/>
        </p:nvPicPr>
        <p:blipFill>
          <a:blip r:embed="rId2" cstate="email">
            <a:extLst>
              <a:ext uri="{28A0092B-C50C-407E-A947-70E740481C1C}">
                <a14:useLocalDpi xmlns:a14="http://schemas.microsoft.com/office/drawing/2010/main"/>
              </a:ext>
            </a:extLst>
          </a:blip>
          <a:srcRect b="39156"/>
          <a:stretch>
            <a:fillRect/>
          </a:stretch>
        </p:blipFill>
        <p:spPr bwMode="auto">
          <a:xfrm>
            <a:off x="4901165" y="999415"/>
            <a:ext cx="413385" cy="234950"/>
          </a:xfrm>
          <a:prstGeom prst="rect">
            <a:avLst/>
          </a:prstGeom>
          <a:noFill/>
        </p:spPr>
      </p:pic>
      <p:sp>
        <p:nvSpPr>
          <p:cNvPr id="14" name="Rectangle 13"/>
          <p:cNvSpPr/>
          <p:nvPr/>
        </p:nvSpPr>
        <p:spPr>
          <a:xfrm>
            <a:off x="145416" y="2208225"/>
            <a:ext cx="9511497" cy="2062103"/>
          </a:xfrm>
          <a:prstGeom prst="rect">
            <a:avLst/>
          </a:prstGeom>
        </p:spPr>
        <p:txBody>
          <a:bodyPr wrap="square">
            <a:spAutoFit/>
          </a:bodyPr>
          <a:lstStyle/>
          <a:p>
            <a:r>
              <a:rPr lang="en-US" sz="1400" b="1" dirty="0">
                <a:solidFill>
                  <a:srgbClr val="0070C0"/>
                </a:solidFill>
              </a:rPr>
              <a:t>National Walk Your Dog Week</a:t>
            </a:r>
          </a:p>
          <a:p>
            <a:endParaRPr lang="en-US" sz="1400" b="1" dirty="0">
              <a:solidFill>
                <a:srgbClr val="0070C0"/>
              </a:solidFill>
            </a:endParaRPr>
          </a:p>
          <a:p>
            <a:r>
              <a:rPr lang="en-US" sz="1200" b="1" dirty="0"/>
              <a:t>Post Copy:</a:t>
            </a:r>
            <a:r>
              <a:rPr lang="en-US" sz="1200" dirty="0"/>
              <a:t> </a:t>
            </a:r>
          </a:p>
          <a:p>
            <a:endParaRPr lang="en-US" sz="1200" dirty="0"/>
          </a:p>
          <a:p>
            <a:r>
              <a:rPr lang="en-US" sz="1200" i="1" dirty="0"/>
              <a:t>Taking your dog on a walk can improve joint, mental, emotional, personal, and overall health for the both of you. During #NationalWalkYourDogWeek, we encourage you and your pup to go on your favorite walk to experience one of the best ways to healthily bond together. Happy #NationalWalkYourDogWeek!</a:t>
            </a:r>
          </a:p>
          <a:p>
            <a:endParaRPr lang="en-US" sz="1200" b="1" dirty="0"/>
          </a:p>
          <a:p>
            <a:r>
              <a:rPr lang="en-US" sz="1200" b="1" dirty="0"/>
              <a:t>Post Photo:</a:t>
            </a:r>
            <a:r>
              <a:rPr lang="en-US" sz="1200" dirty="0"/>
              <a:t> </a:t>
            </a:r>
          </a:p>
          <a:p>
            <a:endParaRPr lang="en-US" sz="1600" b="1" dirty="0"/>
          </a:p>
        </p:txBody>
      </p:sp>
      <p:sp>
        <p:nvSpPr>
          <p:cNvPr id="3" name="Rectangle 2"/>
          <p:cNvSpPr/>
          <p:nvPr/>
        </p:nvSpPr>
        <p:spPr>
          <a:xfrm>
            <a:off x="549275" y="1355705"/>
            <a:ext cx="8365603"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pic>
        <p:nvPicPr>
          <p:cNvPr id="8" name="Picture 7" descr="A dog on a leash next to a person&#10;&#10;Description automatically generated with low confidence">
            <a:extLst>
              <a:ext uri="{FF2B5EF4-FFF2-40B4-BE49-F238E27FC236}">
                <a16:creationId xmlns:a16="http://schemas.microsoft.com/office/drawing/2014/main" id="{9454F89B-A0A0-45B0-AA89-FCAA340D6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901" y="4004299"/>
            <a:ext cx="4324350" cy="2886734"/>
          </a:xfrm>
          <a:prstGeom prst="rect">
            <a:avLst/>
          </a:prstGeom>
        </p:spPr>
      </p:pic>
    </p:spTree>
    <p:extLst>
      <p:ext uri="{BB962C8B-B14F-4D97-AF65-F5344CB8AC3E}">
        <p14:creationId xmlns:p14="http://schemas.microsoft.com/office/powerpoint/2010/main" val="195702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10/8 - Fun Friday</a:t>
            </a:r>
          </a:p>
        </p:txBody>
      </p:sp>
      <p:sp>
        <p:nvSpPr>
          <p:cNvPr id="5" name="Slide Number Placeholder 4"/>
          <p:cNvSpPr>
            <a:spLocks noGrp="1"/>
          </p:cNvSpPr>
          <p:nvPr>
            <p:ph type="sldNum" sz="quarter" idx="12"/>
          </p:nvPr>
        </p:nvSpPr>
        <p:spPr/>
        <p:txBody>
          <a:bodyPr/>
          <a:lstStyle/>
          <a:p>
            <a:fld id="{FE3369B6-33A8-0143-B72A-A7C4E55F44B6}" type="slidenum">
              <a:rPr lang="en-US" smtClean="0"/>
              <a:t>15</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Dog Play Time Icons - Download Free Vector Icons | Noun Project"/>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99940" y="956166"/>
            <a:ext cx="268605" cy="268605"/>
          </a:xfrm>
          <a:prstGeom prst="rect">
            <a:avLst/>
          </a:prstGeom>
          <a:noFill/>
          <a:ln>
            <a:noFill/>
          </a:ln>
        </p:spPr>
      </p:pic>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National Walk Your Dog Week </a:t>
            </a:r>
            <a:endParaRPr lang="en-US" dirty="0">
              <a:solidFill>
                <a:srgbClr val="0070C0"/>
              </a:solidFill>
            </a:endParaRPr>
          </a:p>
          <a:p>
            <a:pPr marL="0" indent="0">
              <a:buNone/>
            </a:pPr>
            <a:r>
              <a:rPr lang="en-US" sz="1200" b="1" dirty="0"/>
              <a:t>Post Copy:</a:t>
            </a:r>
            <a:r>
              <a:rPr lang="en-US" sz="1200" dirty="0"/>
              <a:t> </a:t>
            </a:r>
          </a:p>
          <a:p>
            <a:pPr marL="0" indent="0">
              <a:buNone/>
            </a:pPr>
            <a:r>
              <a:rPr lang="en-US" sz="1200" i="1" dirty="0"/>
              <a:t>It’s #NationalWalkYourDogWeek! Where is your dog’s favorite place to walk?</a:t>
            </a:r>
            <a:endParaRPr lang="en-US" sz="1200" dirty="0">
              <a:solidFill>
                <a:srgbClr val="FF0000"/>
              </a:solidFill>
            </a:endParaRPr>
          </a:p>
          <a:p>
            <a:pPr marL="0" indent="0">
              <a:buNone/>
            </a:pPr>
            <a:r>
              <a:rPr lang="en-US" sz="1200" b="1" dirty="0"/>
              <a:t>Post Photo:</a:t>
            </a:r>
            <a:r>
              <a:rPr lang="en-US" sz="1200" dirty="0"/>
              <a:t> </a:t>
            </a:r>
          </a:p>
          <a:p>
            <a:pPr marL="0" lvl="0" indent="0">
              <a:buNone/>
            </a:pPr>
            <a:r>
              <a:rPr lang="en-US" sz="1200" i="1" dirty="0">
                <a:solidFill>
                  <a:srgbClr val="0070C0"/>
                </a:solidFill>
              </a:rPr>
              <a:t>*No post photo. Intended for your clients to share their own comments and engage with the post. </a:t>
            </a:r>
            <a:endParaRPr lang="en-US" sz="1200" dirty="0">
              <a:solidFill>
                <a:srgbClr val="0070C0"/>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Pet Patient of the Month </a:t>
            </a:r>
            <a:endParaRPr lang="en-US" sz="1200" dirty="0"/>
          </a:p>
          <a:p>
            <a:pPr marL="0" indent="0">
              <a:buNone/>
            </a:pPr>
            <a:r>
              <a:rPr lang="en-US" sz="1200" b="1" dirty="0"/>
              <a:t>Post Copy:</a:t>
            </a:r>
            <a:r>
              <a:rPr lang="en-US" sz="1200" dirty="0"/>
              <a:t> </a:t>
            </a:r>
          </a:p>
          <a:p>
            <a:pPr marL="0" indent="0">
              <a:buNone/>
            </a:pPr>
            <a:r>
              <a:rPr lang="en-US" sz="1200" i="1" dirty="0">
                <a:solidFill>
                  <a:srgbClr val="FF0000"/>
                </a:solidFill>
              </a:rPr>
              <a:t>[Name of Hospital] </a:t>
            </a:r>
            <a:r>
              <a:rPr lang="en-US" sz="1200" i="1" dirty="0"/>
              <a:t>hopes that you are having an excellent month of October so far! Here is our September Pet Patient of the Month:</a:t>
            </a:r>
          </a:p>
          <a:p>
            <a:pPr marL="0" indent="0">
              <a:buNone/>
            </a:pPr>
            <a:r>
              <a:rPr lang="en-US" sz="1200" i="1" dirty="0"/>
              <a:t>Name: </a:t>
            </a:r>
            <a:r>
              <a:rPr lang="en-US" sz="1200" i="1" dirty="0">
                <a:solidFill>
                  <a:srgbClr val="FF0000"/>
                </a:solidFill>
              </a:rPr>
              <a:t>[Name of Pet]</a:t>
            </a:r>
          </a:p>
          <a:p>
            <a:pPr marL="0" indent="0">
              <a:buNone/>
            </a:pPr>
            <a:r>
              <a:rPr lang="en-US" sz="1200" i="1" dirty="0"/>
              <a:t>Breed: </a:t>
            </a:r>
            <a:r>
              <a:rPr lang="en-US" sz="1200" i="1" dirty="0">
                <a:solidFill>
                  <a:srgbClr val="FF0000"/>
                </a:solidFill>
              </a:rPr>
              <a:t>[Type of Pet]</a:t>
            </a:r>
          </a:p>
          <a:p>
            <a:pPr marL="0" indent="0">
              <a:buNone/>
            </a:pPr>
            <a:r>
              <a:rPr lang="en-US" sz="1200" i="1" dirty="0">
                <a:solidFill>
                  <a:srgbClr val="FF0000"/>
                </a:solidFill>
              </a:rPr>
              <a:t>[Why they have been named your Pet Patient of the Month]</a:t>
            </a:r>
            <a:endParaRPr lang="en-US" sz="1200" dirty="0">
              <a:solidFill>
                <a:srgbClr val="FF0000"/>
              </a:solidFill>
            </a:endParaRPr>
          </a:p>
          <a:p>
            <a:pPr marL="0" indent="0">
              <a:buNone/>
            </a:pPr>
            <a:r>
              <a:rPr lang="en-US" sz="1200" b="1" dirty="0"/>
              <a:t>Post Photo:</a:t>
            </a:r>
            <a:r>
              <a:rPr lang="en-US" sz="1200" dirty="0"/>
              <a:t> </a:t>
            </a:r>
          </a:p>
          <a:p>
            <a:pPr marL="0" lvl="0" indent="0">
              <a:buNone/>
            </a:pPr>
            <a:r>
              <a:rPr lang="en-US" sz="1200" i="1" dirty="0">
                <a:solidFill>
                  <a:schemeClr val="accent1"/>
                </a:solidFill>
              </a:rPr>
              <a:t>Share a photo of one of your pet patients from September (with owner approval) and share why they are your Pet Patient of the Month! This will do great with engagement!</a:t>
            </a:r>
            <a:endParaRPr lang="en-US" dirty="0">
              <a:solidFill>
                <a:schemeClr val="accent1"/>
              </a:solidFill>
            </a:endParaRPr>
          </a:p>
        </p:txBody>
      </p:sp>
    </p:spTree>
    <p:extLst>
      <p:ext uri="{BB962C8B-B14F-4D97-AF65-F5344CB8AC3E}">
        <p14:creationId xmlns:p14="http://schemas.microsoft.com/office/powerpoint/2010/main" val="158033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10/9 – Saturday Caturday</a:t>
            </a:r>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sz="1400" b="1" dirty="0">
                <a:solidFill>
                  <a:srgbClr val="0070C0"/>
                </a:solidFill>
              </a:rPr>
              <a:t>Animal Welfare Week</a:t>
            </a:r>
            <a:endParaRPr lang="en-US" sz="1200" dirty="0"/>
          </a:p>
          <a:p>
            <a:pPr marL="0" indent="0">
              <a:buNone/>
            </a:pPr>
            <a:r>
              <a:rPr lang="en-US" sz="1200" b="1" dirty="0"/>
              <a:t>Post Copy:</a:t>
            </a:r>
          </a:p>
          <a:p>
            <a:pPr marL="0" indent="0">
              <a:buNone/>
            </a:pPr>
            <a:r>
              <a:rPr lang="en-US" sz="1200" i="1" dirty="0"/>
              <a:t>During October’s Animal Welfare Week, we would like to give a shoutout to all of the amazing shelters that dedicate their time and energy into providing a loving space for our feline-friends while they await adoption. Learn more how you can help by visiting your local shelter today.</a:t>
            </a:r>
          </a:p>
          <a:p>
            <a:pPr marL="0" indent="0">
              <a:buNone/>
            </a:pPr>
            <a:r>
              <a:rPr lang="en-US" sz="1200" b="1" dirty="0"/>
              <a:t>Post Photo:</a:t>
            </a:r>
          </a:p>
          <a:p>
            <a:pPr marL="0" indent="0">
              <a:buNone/>
            </a:pPr>
            <a:endParaRPr lang="en-US" sz="1200" dirty="0"/>
          </a:p>
        </p:txBody>
      </p:sp>
      <p:sp>
        <p:nvSpPr>
          <p:cNvPr id="4" name="Slide Number Placeholder 3"/>
          <p:cNvSpPr>
            <a:spLocks noGrp="1"/>
          </p:cNvSpPr>
          <p:nvPr>
            <p:ph type="sldNum" sz="quarter" idx="12"/>
          </p:nvPr>
        </p:nvSpPr>
        <p:spPr/>
        <p:txBody>
          <a:bodyPr/>
          <a:lstStyle/>
          <a:p>
            <a:fld id="{FE3369B6-33A8-0143-B72A-A7C4E55F44B6}" type="slidenum">
              <a:rPr lang="en-US" smtClean="0"/>
              <a:t>16</a:t>
            </a:fld>
            <a:endParaRPr lang="en-US" dirty="0"/>
          </a:p>
        </p:txBody>
      </p:sp>
      <p:pic>
        <p:nvPicPr>
          <p:cNvPr id="6" name="Picture 5" descr="C:\Users\Misha.Goetze\AppData\Local\Microsoft\Windows\INetCache\Content.Word\catsololog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2821" y="835592"/>
            <a:ext cx="266700" cy="413385"/>
          </a:xfrm>
          <a:prstGeom prst="rect">
            <a:avLst/>
          </a:prstGeom>
          <a:noFill/>
          <a:ln>
            <a:noFill/>
          </a:ln>
        </p:spPr>
      </p:pic>
      <p:sp>
        <p:nvSpPr>
          <p:cNvPr id="7" name="Rectangle 6"/>
          <p:cNvSpPr/>
          <p:nvPr/>
        </p:nvSpPr>
        <p:spPr>
          <a:xfrm>
            <a:off x="548640" y="1496786"/>
            <a:ext cx="9185669"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pic>
        <p:nvPicPr>
          <p:cNvPr id="8" name="Picture 7" descr="A cat with blue eyes&#10;&#10;Description automatically generated with medium confidence">
            <a:extLst>
              <a:ext uri="{FF2B5EF4-FFF2-40B4-BE49-F238E27FC236}">
                <a16:creationId xmlns:a16="http://schemas.microsoft.com/office/drawing/2014/main" id="{7CB8EC87-1685-45AA-B6FA-A6EFED326C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348" y="3886200"/>
            <a:ext cx="4437703" cy="3057525"/>
          </a:xfrm>
          <a:prstGeom prst="rect">
            <a:avLst/>
          </a:prstGeom>
        </p:spPr>
      </p:pic>
    </p:spTree>
    <p:extLst>
      <p:ext uri="{BB962C8B-B14F-4D97-AF65-F5344CB8AC3E}">
        <p14:creationId xmlns:p14="http://schemas.microsoft.com/office/powerpoint/2010/main" val="162253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10/11 – Most Important Monday</a:t>
            </a:r>
          </a:p>
        </p:txBody>
      </p:sp>
      <p:sp>
        <p:nvSpPr>
          <p:cNvPr id="5" name="Slide Number Placeholder 4"/>
          <p:cNvSpPr>
            <a:spLocks noGrp="1"/>
          </p:cNvSpPr>
          <p:nvPr>
            <p:ph type="sldNum" sz="quarter" idx="12"/>
          </p:nvPr>
        </p:nvSpPr>
        <p:spPr/>
        <p:txBody>
          <a:bodyPr/>
          <a:lstStyle/>
          <a:p>
            <a:fld id="{FE3369B6-33A8-0143-B72A-A7C4E55F44B6}" type="slidenum">
              <a:rPr lang="en-US" smtClean="0"/>
              <a:t>17</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1. </a:t>
            </a:r>
            <a:r>
              <a:rPr lang="en-US" sz="1400" b="1" dirty="0">
                <a:solidFill>
                  <a:srgbClr val="0070C0"/>
                </a:solidFill>
              </a:rPr>
              <a:t>Online Booking Tool</a:t>
            </a:r>
            <a:endParaRPr lang="en-US" sz="1400" dirty="0"/>
          </a:p>
          <a:p>
            <a:pPr marL="0" indent="0">
              <a:buNone/>
            </a:pPr>
            <a:r>
              <a:rPr lang="en-US" sz="1200" b="1" dirty="0"/>
              <a:t>Post Copy:</a:t>
            </a:r>
            <a:r>
              <a:rPr lang="en-US" sz="1200" dirty="0"/>
              <a:t> </a:t>
            </a:r>
          </a:p>
          <a:p>
            <a:pPr marL="0" indent="0">
              <a:buNone/>
            </a:pPr>
            <a:r>
              <a:rPr lang="en-US" sz="1200" i="1" dirty="0"/>
              <a:t>We heard you loud and clear! Scheduling your pet’s next appointment has never been easier. Click the link or the Book Now button above and schedule their next visit with us in no time! </a:t>
            </a:r>
            <a:r>
              <a:rPr lang="en-US" sz="1200" i="1" dirty="0">
                <a:solidFill>
                  <a:srgbClr val="FF0000"/>
                </a:solidFill>
              </a:rPr>
              <a:t>[Online Booking Link]</a:t>
            </a:r>
            <a:r>
              <a:rPr lang="en-US" sz="1200" i="1" dirty="0"/>
              <a:t>.</a:t>
            </a:r>
          </a:p>
          <a:p>
            <a:pPr marL="0" indent="0">
              <a:buNone/>
            </a:pPr>
            <a:r>
              <a:rPr lang="en-US" sz="1200" b="1" dirty="0"/>
              <a:t>Post Photo:</a:t>
            </a:r>
            <a:r>
              <a:rPr lang="en-US" sz="1200" dirty="0"/>
              <a:t> </a:t>
            </a:r>
          </a:p>
          <a:p>
            <a:pPr marL="0" indent="0">
              <a:buNone/>
            </a:pPr>
            <a:endParaRPr lang="en-US" sz="1200" dirty="0"/>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Dentistry Visit</a:t>
            </a:r>
            <a:endParaRPr lang="en-US" sz="1400" dirty="0"/>
          </a:p>
          <a:p>
            <a:pPr marL="0" indent="0">
              <a:buNone/>
            </a:pPr>
            <a:r>
              <a:rPr lang="en-US" sz="1200" b="1" dirty="0"/>
              <a:t>Post Copy:</a:t>
            </a:r>
            <a:r>
              <a:rPr lang="en-US" sz="1200" dirty="0"/>
              <a:t> </a:t>
            </a:r>
            <a:endParaRPr lang="en-US" sz="1200" u="sng" dirty="0"/>
          </a:p>
          <a:p>
            <a:pPr marL="0" indent="0">
              <a:buNone/>
            </a:pPr>
            <a:r>
              <a:rPr lang="en-US" sz="1200" i="1" dirty="0"/>
              <a:t>Have you brought your pet in for a dental exam recently? We encourage regular cleanings to ensure the health of your pet’s teeth, mouth, and gums, and to address any causes for complications down the line. We offer dental exams for </a:t>
            </a:r>
            <a:r>
              <a:rPr lang="en-US" sz="1200" i="1" dirty="0">
                <a:solidFill>
                  <a:srgbClr val="FF0000"/>
                </a:solidFill>
              </a:rPr>
              <a:t>dogs, cats, rabbits, hamsters, and more</a:t>
            </a:r>
            <a:r>
              <a:rPr lang="en-US" sz="1200" i="1" dirty="0"/>
              <a:t>! Call us today to schedule an appointment </a:t>
            </a:r>
            <a:r>
              <a:rPr lang="en-US" sz="1200" i="1" dirty="0">
                <a:solidFill>
                  <a:srgbClr val="FF0000"/>
                </a:solidFill>
              </a:rPr>
              <a:t>[Hospital Phone Number]</a:t>
            </a:r>
            <a:r>
              <a:rPr lang="en-US" sz="1200" i="1" dirty="0"/>
              <a:t>.</a:t>
            </a:r>
            <a:endParaRPr lang="en-US" sz="1200" u="sng" dirty="0"/>
          </a:p>
          <a:p>
            <a:pPr marL="0" indent="0">
              <a:buNone/>
            </a:pPr>
            <a:r>
              <a:rPr lang="en-US" sz="1200" b="1" dirty="0"/>
              <a:t>Post Photo:</a:t>
            </a:r>
            <a:r>
              <a:rPr lang="en-US" sz="1200" dirty="0"/>
              <a:t> </a:t>
            </a:r>
          </a:p>
          <a:p>
            <a:pPr marL="0" indent="0">
              <a:buNone/>
            </a:pPr>
            <a:endParaRPr lang="en-US" sz="1600" dirty="0"/>
          </a:p>
        </p:txBody>
      </p:sp>
      <p:pic>
        <p:nvPicPr>
          <p:cNvPr id="10" name="Picture 9" descr="Download Free png Push Pin Icon Free Icons and - DLPNG.com"/>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8503" y="945674"/>
            <a:ext cx="297180" cy="297180"/>
          </a:xfrm>
          <a:prstGeom prst="rect">
            <a:avLst/>
          </a:prstGeom>
          <a:noFill/>
          <a:ln>
            <a:noFill/>
          </a:ln>
        </p:spPr>
      </p:pic>
      <p:pic>
        <p:nvPicPr>
          <p:cNvPr id="4" name="Picture 3" descr="A dog with a stethoscope around its neck&#10;&#10;Description automatically generated">
            <a:extLst>
              <a:ext uri="{FF2B5EF4-FFF2-40B4-BE49-F238E27FC236}">
                <a16:creationId xmlns:a16="http://schemas.microsoft.com/office/drawing/2014/main" id="{920AD010-8AE4-497F-B284-BFCAFEDF8F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547" y="4600575"/>
            <a:ext cx="3634466" cy="2035301"/>
          </a:xfrm>
          <a:prstGeom prst="rect">
            <a:avLst/>
          </a:prstGeom>
        </p:spPr>
      </p:pic>
      <p:pic>
        <p:nvPicPr>
          <p:cNvPr id="11" name="Picture 10" descr="A picture containing cat, sitting, mammal, lagomorph&#10;&#10;Description automatically generated">
            <a:extLst>
              <a:ext uri="{FF2B5EF4-FFF2-40B4-BE49-F238E27FC236}">
                <a16:creationId xmlns:a16="http://schemas.microsoft.com/office/drawing/2014/main" id="{CDFB46F8-2CAA-4E6A-8B12-AC372F8FEB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2875" y="4418075"/>
            <a:ext cx="3600450" cy="2400300"/>
          </a:xfrm>
          <a:prstGeom prst="rect">
            <a:avLst/>
          </a:prstGeom>
        </p:spPr>
      </p:pic>
      <p:sp>
        <p:nvSpPr>
          <p:cNvPr id="12" name="Rectangle 11">
            <a:extLst>
              <a:ext uri="{FF2B5EF4-FFF2-40B4-BE49-F238E27FC236}">
                <a16:creationId xmlns:a16="http://schemas.microsoft.com/office/drawing/2014/main" id="{224E8E82-9339-493C-A187-0BEC705650C3}"/>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spTree>
    <p:extLst>
      <p:ext uri="{BB962C8B-B14F-4D97-AF65-F5344CB8AC3E}">
        <p14:creationId xmlns:p14="http://schemas.microsoft.com/office/powerpoint/2010/main" val="10401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16343"/>
            <a:ext cx="8961120" cy="914400"/>
          </a:xfrm>
        </p:spPr>
        <p:txBody>
          <a:bodyPr/>
          <a:lstStyle/>
          <a:p>
            <a:r>
              <a:rPr lang="en-US" dirty="0"/>
              <a:t>10/12 – Email Tuesday</a:t>
            </a:r>
          </a:p>
        </p:txBody>
      </p:sp>
      <p:sp>
        <p:nvSpPr>
          <p:cNvPr id="4" name="Slide Number Placeholder 3"/>
          <p:cNvSpPr>
            <a:spLocks noGrp="1"/>
          </p:cNvSpPr>
          <p:nvPr>
            <p:ph type="sldNum" sz="quarter" idx="12"/>
          </p:nvPr>
        </p:nvSpPr>
        <p:spPr>
          <a:xfrm>
            <a:off x="495150" y="7464617"/>
            <a:ext cx="2263140" cy="182880"/>
          </a:xfrm>
        </p:spPr>
        <p:txBody>
          <a:bodyPr/>
          <a:lstStyle/>
          <a:p>
            <a:fld id="{FE3369B6-33A8-0143-B72A-A7C4E55F44B6}" type="slidenum">
              <a:rPr lang="en-US" smtClean="0"/>
              <a:t>18</a:t>
            </a:fld>
            <a:endParaRPr lang="en-US" dirty="0"/>
          </a:p>
        </p:txBody>
      </p:sp>
      <p:pic>
        <p:nvPicPr>
          <p:cNvPr id="6" name="Picture 5" descr="Email Icon PNG Transparent Email Icon.PNG Images. | PlusPNG"/>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4255" y="811696"/>
            <a:ext cx="194945" cy="139065"/>
          </a:xfrm>
          <a:prstGeom prst="rect">
            <a:avLst/>
          </a:prstGeom>
          <a:noFill/>
          <a:ln>
            <a:noFill/>
          </a:ln>
        </p:spPr>
      </p:pic>
      <p:sp>
        <p:nvSpPr>
          <p:cNvPr id="15" name="Rectangle 14">
            <a:extLst>
              <a:ext uri="{FF2B5EF4-FFF2-40B4-BE49-F238E27FC236}">
                <a16:creationId xmlns:a16="http://schemas.microsoft.com/office/drawing/2014/main" id="{1D158BFA-189C-479D-BBD4-052741A84CB7}"/>
              </a:ext>
            </a:extLst>
          </p:cNvPr>
          <p:cNvSpPr/>
          <p:nvPr/>
        </p:nvSpPr>
        <p:spPr>
          <a:xfrm>
            <a:off x="125186" y="3603981"/>
            <a:ext cx="9808028" cy="2862322"/>
          </a:xfrm>
          <a:prstGeom prst="rect">
            <a:avLst/>
          </a:prstGeom>
        </p:spPr>
        <p:txBody>
          <a:bodyPr wrap="square">
            <a:spAutoFit/>
          </a:bodyPr>
          <a:lstStyle/>
          <a:p>
            <a:r>
              <a:rPr lang="en-US" sz="1200" dirty="0">
                <a:solidFill>
                  <a:schemeClr val="accent1"/>
                </a:solidFill>
              </a:rPr>
              <a:t>Subject Line: </a:t>
            </a:r>
            <a:r>
              <a:rPr lang="en-US" sz="1200" dirty="0"/>
              <a:t>Dentistry Visit</a:t>
            </a:r>
            <a:endParaRPr lang="en-US" sz="1200" i="1" dirty="0"/>
          </a:p>
          <a:p>
            <a:endParaRPr lang="en-US" sz="1200" dirty="0"/>
          </a:p>
          <a:p>
            <a:r>
              <a:rPr lang="en-US" sz="1200" i="1" dirty="0"/>
              <a:t>Dear Clients,</a:t>
            </a:r>
          </a:p>
          <a:p>
            <a:endParaRPr lang="en-US" sz="1200" dirty="0"/>
          </a:p>
          <a:p>
            <a:r>
              <a:rPr lang="en-US" sz="1200" i="1" dirty="0"/>
              <a:t>We recommend checking your pet’s dental health at least once a year to check for preventable diseases or underlying issues. If you haven’t been in to see us recently for a dental exam or cleaning, we encourage you to give us a call to schedule their next appointment with us!</a:t>
            </a:r>
          </a:p>
          <a:p>
            <a:endParaRPr lang="en-US" sz="1200" i="1" dirty="0"/>
          </a:p>
          <a:p>
            <a:r>
              <a:rPr lang="en-US" sz="1200" i="1" dirty="0"/>
              <a:t>Thank you for being an important part of our hospital and we look forward to seeing you and your pet very soon!</a:t>
            </a:r>
          </a:p>
          <a:p>
            <a:endParaRPr lang="en-US" sz="1200" dirty="0"/>
          </a:p>
          <a:p>
            <a:r>
              <a:rPr lang="en-US" sz="1200" b="1" i="1" dirty="0"/>
              <a:t>Schedule your appointment by calling </a:t>
            </a:r>
            <a:r>
              <a:rPr lang="en-US" sz="1200" b="1" i="1" dirty="0">
                <a:solidFill>
                  <a:srgbClr val="FF0000"/>
                </a:solidFill>
              </a:rPr>
              <a:t>[PRACTICE PHONE NUMBER] </a:t>
            </a:r>
            <a:r>
              <a:rPr lang="en-US" sz="1200" b="1" i="1" dirty="0"/>
              <a:t>or BOOK ONLINE at </a:t>
            </a:r>
            <a:r>
              <a:rPr lang="en-US" sz="1200" u="sng" dirty="0">
                <a:solidFill>
                  <a:srgbClr val="FF0000"/>
                </a:solidFill>
                <a:hlinkClick r:id="rId3"/>
              </a:rPr>
              <a:t>www.HOSPITALURL.COM</a:t>
            </a:r>
            <a:r>
              <a:rPr lang="en-US" sz="1200" b="1" i="1" dirty="0"/>
              <a:t>.</a:t>
            </a:r>
          </a:p>
          <a:p>
            <a:endParaRPr lang="en-US" sz="1200" dirty="0"/>
          </a:p>
          <a:p>
            <a:r>
              <a:rPr lang="en-US" sz="1200" i="1" dirty="0"/>
              <a:t>Thank you,</a:t>
            </a:r>
            <a:endParaRPr lang="en-US" sz="1200" dirty="0"/>
          </a:p>
          <a:p>
            <a:r>
              <a:rPr lang="en-US" sz="1200" i="1" dirty="0">
                <a:solidFill>
                  <a:srgbClr val="FF0000"/>
                </a:solidFill>
              </a:rPr>
              <a:t>[PRACTICE_NAME]</a:t>
            </a:r>
            <a:endParaRPr lang="en-US" sz="1200" dirty="0">
              <a:solidFill>
                <a:srgbClr val="FF0000"/>
              </a:solidFill>
            </a:endParaRPr>
          </a:p>
          <a:p>
            <a:r>
              <a:rPr lang="en-US" sz="1200" i="1" dirty="0">
                <a:solidFill>
                  <a:schemeClr val="accent1"/>
                </a:solidFill>
              </a:rPr>
              <a:t>***********************************************************************************************************************</a:t>
            </a:r>
            <a:endParaRPr lang="en-US" sz="1200" i="1" dirty="0">
              <a:solidFill>
                <a:srgbClr val="FF0000"/>
              </a:solidFill>
            </a:endParaRPr>
          </a:p>
          <a:p>
            <a:endParaRPr lang="en-US" sz="1200" i="1" dirty="0">
              <a:solidFill>
                <a:srgbClr val="FF0000"/>
              </a:solidFill>
            </a:endParaRPr>
          </a:p>
        </p:txBody>
      </p:sp>
      <p:sp>
        <p:nvSpPr>
          <p:cNvPr id="7" name="TextBox 6"/>
          <p:cNvSpPr txBox="1"/>
          <p:nvPr/>
        </p:nvSpPr>
        <p:spPr>
          <a:xfrm>
            <a:off x="631364" y="1249802"/>
            <a:ext cx="8600724" cy="1384995"/>
          </a:xfrm>
          <a:prstGeom prst="rect">
            <a:avLst/>
          </a:prstGeom>
          <a:noFill/>
        </p:spPr>
        <p:txBody>
          <a:bodyPr wrap="square" rtlCol="0">
            <a:spAutoFit/>
          </a:bodyPr>
          <a:lstStyle/>
          <a:p>
            <a:r>
              <a:rPr lang="en-US" sz="1400" b="1" dirty="0"/>
              <a:t>AllyDVM:  </a:t>
            </a:r>
            <a:r>
              <a:rPr lang="en-US" sz="1400" dirty="0"/>
              <a:t>Edit, copy and paste the messaging below and use the pre-loaded banners to create and send a new Mass Email to your clients. Include OBT button available in your image library and add hyperlink to the Vetstoria page. </a:t>
            </a:r>
          </a:p>
          <a:p>
            <a:endParaRPr lang="en-US" sz="1400" dirty="0"/>
          </a:p>
          <a:p>
            <a:endParaRPr lang="en-US" sz="1400" b="1" dirty="0"/>
          </a:p>
          <a:p>
            <a:endParaRPr lang="en-US" sz="1400" b="1" dirty="0"/>
          </a:p>
          <a:p>
            <a:r>
              <a:rPr lang="en-US" sz="1400" b="1" dirty="0"/>
              <a:t>3</a:t>
            </a:r>
            <a:r>
              <a:rPr lang="en-US" sz="1400" b="1" baseline="30000" dirty="0"/>
              <a:t>rd</a:t>
            </a:r>
            <a:r>
              <a:rPr lang="en-US" sz="1400" b="1" dirty="0"/>
              <a:t> Party Vendors:   </a:t>
            </a:r>
            <a:r>
              <a:rPr lang="en-US" sz="1400" dirty="0"/>
              <a:t>Use the banners and copy below with your client communication platform</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1312" y="1827677"/>
            <a:ext cx="1260828" cy="44899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625" y="6888585"/>
            <a:ext cx="1240450" cy="44174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3962" y="6871799"/>
            <a:ext cx="1334726" cy="47531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84952" y="6875435"/>
            <a:ext cx="1260133" cy="448753"/>
          </a:xfrm>
          <a:prstGeom prst="rect">
            <a:avLst/>
          </a:prstGeom>
        </p:spPr>
      </p:pic>
      <p:pic>
        <p:nvPicPr>
          <p:cNvPr id="1026" name="Picture 2">
            <a:extLst>
              <a:ext uri="{FF2B5EF4-FFF2-40B4-BE49-F238E27FC236}">
                <a16:creationId xmlns:a16="http://schemas.microsoft.com/office/drawing/2014/main" id="{803F3B0D-7FFF-4B7F-AE4B-650AADA3608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31158" y="2659011"/>
            <a:ext cx="1567719" cy="949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7EF6DD-85E9-40B0-9556-50EA916BBC9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73962" y="2659012"/>
            <a:ext cx="1567720" cy="94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19</a:t>
            </a:fld>
            <a:endParaRPr lang="en-US" dirty="0"/>
          </a:p>
        </p:txBody>
      </p:sp>
      <p:sp>
        <p:nvSpPr>
          <p:cNvPr id="5" name="Text Placeholder 4"/>
          <p:cNvSpPr>
            <a:spLocks noGrp="1"/>
          </p:cNvSpPr>
          <p:nvPr>
            <p:ph type="body" sz="quarter" idx="13"/>
          </p:nvPr>
        </p:nvSpPr>
        <p:spPr/>
        <p:txBody>
          <a:bodyPr/>
          <a:lstStyle/>
          <a:p>
            <a:r>
              <a:rPr lang="en-US" dirty="0"/>
              <a:t>Click the links to see the weekly client engagement from covetrus and vetsource</a:t>
            </a:r>
          </a:p>
        </p:txBody>
      </p:sp>
      <p:sp>
        <p:nvSpPr>
          <p:cNvPr id="6" name="Title 1"/>
          <p:cNvSpPr>
            <a:spLocks noGrp="1"/>
          </p:cNvSpPr>
          <p:nvPr>
            <p:ph type="title"/>
          </p:nvPr>
        </p:nvSpPr>
        <p:spPr>
          <a:xfrm>
            <a:off x="548640" y="457200"/>
            <a:ext cx="8961120" cy="914400"/>
          </a:xfrm>
        </p:spPr>
        <p:txBody>
          <a:bodyPr/>
          <a:lstStyle/>
          <a:p>
            <a:r>
              <a:rPr lang="en-US" dirty="0"/>
              <a:t>10/12 – Vendor Email</a:t>
            </a:r>
          </a:p>
        </p:txBody>
      </p:sp>
      <p:sp>
        <p:nvSpPr>
          <p:cNvPr id="9" name="TextBox 8">
            <a:extLst>
              <a:ext uri="{FF2B5EF4-FFF2-40B4-BE49-F238E27FC236}">
                <a16:creationId xmlns:a16="http://schemas.microsoft.com/office/drawing/2014/main" id="{07A30C3C-27D2-409E-BC95-0580E3AEBF94}"/>
              </a:ext>
            </a:extLst>
          </p:cNvPr>
          <p:cNvSpPr txBox="1"/>
          <p:nvPr/>
        </p:nvSpPr>
        <p:spPr>
          <a:xfrm>
            <a:off x="540082" y="3046362"/>
            <a:ext cx="87100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Covetrus</a:t>
            </a:r>
            <a:r>
              <a:rPr lang="en-US" dirty="0"/>
              <a:t> monthly marketing materials click </a:t>
            </a:r>
            <a:r>
              <a:rPr lang="en-US" dirty="0">
                <a:hlinkClick r:id="rId2"/>
              </a:rPr>
              <a:t>here</a:t>
            </a:r>
            <a:r>
              <a:rPr lang="en-US" dirty="0"/>
              <a:t> </a:t>
            </a:r>
          </a:p>
        </p:txBody>
      </p:sp>
      <p:sp>
        <p:nvSpPr>
          <p:cNvPr id="10" name="TextBox 9">
            <a:extLst>
              <a:ext uri="{FF2B5EF4-FFF2-40B4-BE49-F238E27FC236}">
                <a16:creationId xmlns:a16="http://schemas.microsoft.com/office/drawing/2014/main" id="{A8B20FB9-ABA0-4C60-9D2B-E53A5D4EC896}"/>
              </a:ext>
            </a:extLst>
          </p:cNvPr>
          <p:cNvSpPr txBox="1"/>
          <p:nvPr/>
        </p:nvSpPr>
        <p:spPr>
          <a:xfrm>
            <a:off x="549275" y="2313793"/>
            <a:ext cx="93196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Vetsource</a:t>
            </a:r>
            <a:r>
              <a:rPr lang="en-US" dirty="0"/>
              <a:t> monthly marketing materials including </a:t>
            </a:r>
            <a:r>
              <a:rPr lang="en-US" dirty="0" err="1"/>
              <a:t>PetMail</a:t>
            </a:r>
            <a:r>
              <a:rPr lang="en-US" dirty="0"/>
              <a:t> and Social Media Posts click </a:t>
            </a:r>
            <a:r>
              <a:rPr lang="en-US" dirty="0">
                <a:hlinkClick r:id="rId3"/>
              </a:rPr>
              <a:t>here</a:t>
            </a:r>
            <a:endParaRPr lang="en-US" dirty="0"/>
          </a:p>
        </p:txBody>
      </p:sp>
    </p:spTree>
    <p:extLst>
      <p:ext uri="{BB962C8B-B14F-4D97-AF65-F5344CB8AC3E}">
        <p14:creationId xmlns:p14="http://schemas.microsoft.com/office/powerpoint/2010/main" val="251806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2</a:t>
            </a:fld>
            <a:endParaRPr lang="en-US" dirty="0"/>
          </a:p>
        </p:txBody>
      </p:sp>
      <p:sp>
        <p:nvSpPr>
          <p:cNvPr id="6" name="Title 1"/>
          <p:cNvSpPr>
            <a:spLocks noGrp="1"/>
          </p:cNvSpPr>
          <p:nvPr>
            <p:ph type="title"/>
          </p:nvPr>
        </p:nvSpPr>
        <p:spPr>
          <a:xfrm>
            <a:off x="548005" y="335989"/>
            <a:ext cx="8961120" cy="448900"/>
          </a:xfrm>
        </p:spPr>
        <p:txBody>
          <a:bodyPr>
            <a:normAutofit/>
          </a:bodyPr>
          <a:lstStyle/>
          <a:p>
            <a:pPr algn="ctr"/>
            <a:r>
              <a:rPr lang="en-US" sz="2000" dirty="0"/>
              <a:t>Monthly Marketing Planner</a:t>
            </a:r>
          </a:p>
        </p:txBody>
      </p:sp>
      <p:sp>
        <p:nvSpPr>
          <p:cNvPr id="7" name="Text Placeholder 3"/>
          <p:cNvSpPr>
            <a:spLocks noGrp="1"/>
          </p:cNvSpPr>
          <p:nvPr>
            <p:ph type="body" sz="quarter" idx="13"/>
          </p:nvPr>
        </p:nvSpPr>
        <p:spPr>
          <a:xfrm>
            <a:off x="548005" y="811597"/>
            <a:ext cx="8959850" cy="382588"/>
          </a:xfrm>
        </p:spPr>
        <p:txBody>
          <a:bodyPr/>
          <a:lstStyle/>
          <a:p>
            <a:pPr algn="ctr"/>
            <a:r>
              <a:rPr lang="en-US" b="1" dirty="0">
                <a:solidFill>
                  <a:schemeClr val="tx1"/>
                </a:solidFill>
              </a:rPr>
              <a:t>October – General Practices</a:t>
            </a:r>
          </a:p>
        </p:txBody>
      </p:sp>
      <p:sp>
        <p:nvSpPr>
          <p:cNvPr id="8" name="TextBox 7"/>
          <p:cNvSpPr txBox="1"/>
          <p:nvPr/>
        </p:nvSpPr>
        <p:spPr>
          <a:xfrm>
            <a:off x="347435" y="1124873"/>
            <a:ext cx="9306046" cy="738664"/>
          </a:xfrm>
          <a:prstGeom prst="rect">
            <a:avLst/>
          </a:prstGeom>
          <a:noFill/>
        </p:spPr>
        <p:txBody>
          <a:bodyPr wrap="square" rtlCol="0">
            <a:spAutoFit/>
          </a:bodyPr>
          <a:lstStyle/>
          <a:p>
            <a:pPr algn="ctr"/>
            <a:r>
              <a:rPr lang="en-US" sz="1400" dirty="0"/>
              <a:t>Welcome to the October Monthly Marketing Planner! This month's topics include dentistry visits, Online Booking Tool, and national campaigns such as National Veterinary Technician Week. We also provide posts for National Pet Wellness Month, Animal Welfare Week, home delivery, PAW Plans, Halloween and more!</a:t>
            </a:r>
          </a:p>
        </p:txBody>
      </p:sp>
      <p:sp>
        <p:nvSpPr>
          <p:cNvPr id="2" name="TextBox 1"/>
          <p:cNvSpPr txBox="1"/>
          <p:nvPr/>
        </p:nvSpPr>
        <p:spPr>
          <a:xfrm>
            <a:off x="803752" y="1885538"/>
            <a:ext cx="1885131" cy="338554"/>
          </a:xfrm>
          <a:prstGeom prst="rect">
            <a:avLst/>
          </a:prstGeom>
          <a:noFill/>
        </p:spPr>
        <p:txBody>
          <a:bodyPr wrap="none" rtlCol="0">
            <a:spAutoFit/>
          </a:bodyPr>
          <a:lstStyle/>
          <a:p>
            <a:r>
              <a:rPr lang="en-US" sz="1600" b="1" dirty="0">
                <a:solidFill>
                  <a:schemeClr val="accent1">
                    <a:lumMod val="75000"/>
                  </a:schemeClr>
                </a:solidFill>
              </a:rPr>
              <a:t>National Campaigns</a:t>
            </a:r>
          </a:p>
        </p:txBody>
      </p:sp>
      <p:sp>
        <p:nvSpPr>
          <p:cNvPr id="9" name="TextBox 8"/>
          <p:cNvSpPr txBox="1"/>
          <p:nvPr/>
        </p:nvSpPr>
        <p:spPr>
          <a:xfrm>
            <a:off x="3913651" y="1893978"/>
            <a:ext cx="2360774" cy="338554"/>
          </a:xfrm>
          <a:prstGeom prst="rect">
            <a:avLst/>
          </a:prstGeom>
          <a:noFill/>
        </p:spPr>
        <p:txBody>
          <a:bodyPr wrap="none" rtlCol="0">
            <a:spAutoFit/>
          </a:bodyPr>
          <a:lstStyle/>
          <a:p>
            <a:r>
              <a:rPr lang="en-US" sz="1600" b="1" dirty="0">
                <a:solidFill>
                  <a:schemeClr val="accent1">
                    <a:lumMod val="75000"/>
                  </a:schemeClr>
                </a:solidFill>
              </a:rPr>
              <a:t>Revenue and Visit Drivers</a:t>
            </a:r>
          </a:p>
        </p:txBody>
      </p:sp>
      <p:sp>
        <p:nvSpPr>
          <p:cNvPr id="10" name="TextBox 9"/>
          <p:cNvSpPr txBox="1"/>
          <p:nvPr/>
        </p:nvSpPr>
        <p:spPr>
          <a:xfrm>
            <a:off x="7171633" y="1848449"/>
            <a:ext cx="1773306" cy="338554"/>
          </a:xfrm>
          <a:prstGeom prst="rect">
            <a:avLst/>
          </a:prstGeom>
          <a:noFill/>
        </p:spPr>
        <p:txBody>
          <a:bodyPr wrap="none" rtlCol="0">
            <a:spAutoFit/>
          </a:bodyPr>
          <a:lstStyle/>
          <a:p>
            <a:r>
              <a:rPr lang="en-US" sz="1600" b="1" dirty="0">
                <a:solidFill>
                  <a:schemeClr val="accent1">
                    <a:lumMod val="75000"/>
                  </a:schemeClr>
                </a:solidFill>
              </a:rPr>
              <a:t>Client Engagement</a:t>
            </a:r>
          </a:p>
        </p:txBody>
      </p:sp>
      <p:sp>
        <p:nvSpPr>
          <p:cNvPr id="11" name="TextBox 10">
            <a:extLst>
              <a:ext uri="{FF2B5EF4-FFF2-40B4-BE49-F238E27FC236}">
                <a16:creationId xmlns:a16="http://schemas.microsoft.com/office/drawing/2014/main" id="{5ADA3CCD-136A-4017-8E49-3BC83D8329A3}"/>
              </a:ext>
            </a:extLst>
          </p:cNvPr>
          <p:cNvSpPr txBox="1"/>
          <p:nvPr/>
        </p:nvSpPr>
        <p:spPr>
          <a:xfrm>
            <a:off x="359943" y="2157943"/>
            <a:ext cx="2772747" cy="1815882"/>
          </a:xfrm>
          <a:prstGeom prst="rect">
            <a:avLst/>
          </a:prstGeom>
          <a:noFill/>
        </p:spPr>
        <p:txBody>
          <a:bodyPr wrap="none" rtlCol="0">
            <a:spAutoFit/>
          </a:bodyPr>
          <a:lstStyle/>
          <a:p>
            <a:pPr marL="285750" indent="-285750">
              <a:buFont typeface="Arial" panose="020B0604020202020204" pitchFamily="34" charset="0"/>
              <a:buChar char="•"/>
            </a:pPr>
            <a:r>
              <a:rPr lang="en-US" sz="1200" dirty="0"/>
              <a:t>National Pet Wellness Month</a:t>
            </a:r>
          </a:p>
          <a:p>
            <a:pPr marL="285750" indent="-285750">
              <a:buFont typeface="Arial" panose="020B0604020202020204" pitchFamily="34" charset="0"/>
              <a:buChar char="•"/>
            </a:pPr>
            <a:r>
              <a:rPr lang="en-US" sz="1200" dirty="0"/>
              <a:t>National Walk Your Dog Week</a:t>
            </a:r>
          </a:p>
          <a:p>
            <a:pPr marL="285750" indent="-285750">
              <a:buFont typeface="Arial" panose="020B0604020202020204" pitchFamily="34" charset="0"/>
              <a:buChar char="•"/>
            </a:pPr>
            <a:r>
              <a:rPr lang="en-US" sz="1200" dirty="0"/>
              <a:t>Animal Welfare Week</a:t>
            </a:r>
          </a:p>
          <a:p>
            <a:pPr marL="285750" indent="-285750">
              <a:buFont typeface="Arial" panose="020B0604020202020204" pitchFamily="34" charset="0"/>
              <a:buChar char="•"/>
            </a:pPr>
            <a:r>
              <a:rPr lang="en-US" sz="1200" dirty="0"/>
              <a:t>National Veterinary Technician Week</a:t>
            </a:r>
          </a:p>
          <a:p>
            <a:pPr marL="285750" indent="-285750">
              <a:buFont typeface="Arial" panose="020B0604020202020204" pitchFamily="34" charset="0"/>
              <a:buChar char="•"/>
            </a:pPr>
            <a:r>
              <a:rPr lang="en-US" sz="1200" dirty="0"/>
              <a:t>National Pet Obesity Awareness Day </a:t>
            </a:r>
          </a:p>
          <a:p>
            <a:pPr marL="285750" indent="-285750">
              <a:buFont typeface="Arial" panose="020B0604020202020204" pitchFamily="34" charset="0"/>
              <a:buChar char="•"/>
            </a:pPr>
            <a:r>
              <a:rPr lang="en-US" sz="1200" dirty="0"/>
              <a:t>National Feral Cat Day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endParaRPr lang="en-US" sz="1600" dirty="0"/>
          </a:p>
        </p:txBody>
      </p:sp>
      <p:sp>
        <p:nvSpPr>
          <p:cNvPr id="12" name="TextBox 11">
            <a:extLst>
              <a:ext uri="{FF2B5EF4-FFF2-40B4-BE49-F238E27FC236}">
                <a16:creationId xmlns:a16="http://schemas.microsoft.com/office/drawing/2014/main" id="{56B19D73-5E1B-42DF-AD50-D89E563DD692}"/>
              </a:ext>
            </a:extLst>
          </p:cNvPr>
          <p:cNvSpPr txBox="1"/>
          <p:nvPr/>
        </p:nvSpPr>
        <p:spPr>
          <a:xfrm>
            <a:off x="3889264" y="2187003"/>
            <a:ext cx="2950231" cy="1015663"/>
          </a:xfrm>
          <a:prstGeom prst="rect">
            <a:avLst/>
          </a:prstGeom>
          <a:noFill/>
        </p:spPr>
        <p:txBody>
          <a:bodyPr wrap="none" rtlCol="0">
            <a:spAutoFit/>
          </a:bodyPr>
          <a:lstStyle/>
          <a:p>
            <a:pPr marL="285750" indent="-285750">
              <a:buFont typeface="Arial" panose="020B0604020202020204" pitchFamily="34" charset="0"/>
              <a:buChar char="•"/>
            </a:pPr>
            <a:r>
              <a:rPr lang="en-US" sz="1200" dirty="0"/>
              <a:t>Online Booking Tool</a:t>
            </a:r>
          </a:p>
          <a:p>
            <a:pPr marL="285750" indent="-285750">
              <a:buFont typeface="Arial" panose="020B0604020202020204" pitchFamily="34" charset="0"/>
              <a:buChar char="•"/>
            </a:pPr>
            <a:r>
              <a:rPr lang="en-US" sz="1200" dirty="0"/>
              <a:t>Home Delivery (Price drop!)</a:t>
            </a:r>
          </a:p>
          <a:p>
            <a:pPr marL="285750" indent="-285750">
              <a:buFont typeface="Arial" panose="020B0604020202020204" pitchFamily="34" charset="0"/>
              <a:buChar char="•"/>
            </a:pPr>
            <a:r>
              <a:rPr lang="en-US" sz="1200" dirty="0"/>
              <a:t>PAW Plans (if applicable)</a:t>
            </a:r>
          </a:p>
          <a:p>
            <a:pPr marL="285750" indent="-285750">
              <a:buFont typeface="Arial" panose="020B0604020202020204" pitchFamily="34" charset="0"/>
              <a:buChar char="•"/>
            </a:pPr>
            <a:r>
              <a:rPr lang="en-US" sz="1200" dirty="0"/>
              <a:t>Dentistry Visits/Appointments Available</a:t>
            </a:r>
          </a:p>
          <a:p>
            <a:pPr marL="285750" indent="-285750">
              <a:buFont typeface="Arial" panose="020B0604020202020204" pitchFamily="34" charset="0"/>
              <a:buChar char="•"/>
            </a:pPr>
            <a:r>
              <a:rPr lang="en-US" sz="1200" dirty="0"/>
              <a:t>Share the Love</a:t>
            </a:r>
          </a:p>
        </p:txBody>
      </p:sp>
      <p:sp>
        <p:nvSpPr>
          <p:cNvPr id="13" name="TextBox 12">
            <a:extLst>
              <a:ext uri="{FF2B5EF4-FFF2-40B4-BE49-F238E27FC236}">
                <a16:creationId xmlns:a16="http://schemas.microsoft.com/office/drawing/2014/main" id="{C6377D82-F0FB-4A6B-AFA4-73D66095E61E}"/>
              </a:ext>
            </a:extLst>
          </p:cNvPr>
          <p:cNvSpPr txBox="1"/>
          <p:nvPr/>
        </p:nvSpPr>
        <p:spPr>
          <a:xfrm>
            <a:off x="7079025" y="2187003"/>
            <a:ext cx="2242473" cy="1785104"/>
          </a:xfrm>
          <a:prstGeom prst="rect">
            <a:avLst/>
          </a:prstGeom>
          <a:noFill/>
        </p:spPr>
        <p:txBody>
          <a:bodyPr wrap="none" rtlCol="0">
            <a:spAutoFit/>
          </a:bodyPr>
          <a:lstStyle/>
          <a:p>
            <a:pPr marL="285750" indent="-285750">
              <a:buFont typeface="Arial" panose="020B0604020202020204" pitchFamily="34" charset="0"/>
              <a:buChar char="•"/>
            </a:pPr>
            <a:r>
              <a:rPr lang="en-US" sz="1200" dirty="0"/>
              <a:t>Vet Tech Shoutouts</a:t>
            </a:r>
          </a:p>
          <a:p>
            <a:pPr marL="285750" indent="-285750">
              <a:buFont typeface="Arial" panose="020B0604020202020204" pitchFamily="34" charset="0"/>
              <a:buChar char="•"/>
            </a:pPr>
            <a:r>
              <a:rPr lang="en-US" sz="1200" dirty="0"/>
              <a:t>National Cat Day</a:t>
            </a:r>
          </a:p>
          <a:p>
            <a:pPr marL="285750" indent="-285750">
              <a:buFont typeface="Arial" panose="020B0604020202020204" pitchFamily="34" charset="0"/>
              <a:buChar char="•"/>
            </a:pPr>
            <a:r>
              <a:rPr lang="en-US" sz="1200" dirty="0"/>
              <a:t>National Fire Pup Day</a:t>
            </a:r>
          </a:p>
          <a:p>
            <a:pPr marL="285750" indent="-285750">
              <a:buFont typeface="Arial" panose="020B0604020202020204" pitchFamily="34" charset="0"/>
              <a:buChar char="•"/>
            </a:pPr>
            <a:r>
              <a:rPr lang="en-US" sz="1200" dirty="0"/>
              <a:t>Halloween Costume Contest</a:t>
            </a:r>
          </a:p>
          <a:p>
            <a:pPr marL="285750" indent="-285750">
              <a:buFont typeface="Arial" panose="020B0604020202020204" pitchFamily="34" charset="0"/>
              <a:buChar char="•"/>
            </a:pPr>
            <a:r>
              <a:rPr lang="en-US" sz="1200" dirty="0"/>
              <a:t>Halloween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endParaRPr lang="en-US" sz="1400" dirty="0"/>
          </a:p>
        </p:txBody>
      </p:sp>
      <p:sp>
        <p:nvSpPr>
          <p:cNvPr id="5" name="TextBox 4"/>
          <p:cNvSpPr txBox="1"/>
          <p:nvPr/>
        </p:nvSpPr>
        <p:spPr>
          <a:xfrm>
            <a:off x="718911" y="7526179"/>
            <a:ext cx="7482409" cy="246221"/>
          </a:xfrm>
          <a:prstGeom prst="rect">
            <a:avLst/>
          </a:prstGeom>
          <a:noFill/>
        </p:spPr>
        <p:txBody>
          <a:bodyPr wrap="square" rtlCol="0">
            <a:spAutoFit/>
          </a:bodyPr>
          <a:lstStyle/>
          <a:p>
            <a:r>
              <a:rPr lang="en-US" sz="1000" i="1" dirty="0"/>
              <a:t>*</a:t>
            </a:r>
            <a:r>
              <a:rPr lang="en-US" sz="1000" i="1" dirty="0" err="1"/>
              <a:t>avg</a:t>
            </a:r>
            <a:r>
              <a:rPr lang="en-US" sz="1000" i="1" dirty="0"/>
              <a:t> # of interactions based on organic photos from site level vs stock photography auto-posts in January 2021</a:t>
            </a:r>
          </a:p>
        </p:txBody>
      </p:sp>
      <p:sp>
        <p:nvSpPr>
          <p:cNvPr id="14" name="TextBox 13">
            <a:extLst>
              <a:ext uri="{FF2B5EF4-FFF2-40B4-BE49-F238E27FC236}">
                <a16:creationId xmlns:a16="http://schemas.microsoft.com/office/drawing/2014/main" id="{36CFBBD5-4AB1-4A85-AA97-E2562CACED45}"/>
              </a:ext>
            </a:extLst>
          </p:cNvPr>
          <p:cNvSpPr txBox="1"/>
          <p:nvPr/>
        </p:nvSpPr>
        <p:spPr>
          <a:xfrm>
            <a:off x="202497" y="3249317"/>
            <a:ext cx="9779703" cy="4154984"/>
          </a:xfrm>
          <a:prstGeom prst="rect">
            <a:avLst/>
          </a:prstGeom>
          <a:noFill/>
        </p:spPr>
        <p:txBody>
          <a:bodyPr wrap="square" rtlCol="0">
            <a:spAutoFit/>
          </a:bodyPr>
          <a:lstStyle/>
          <a:p>
            <a:endParaRPr lang="en-US" sz="1400" b="1" dirty="0"/>
          </a:p>
          <a:p>
            <a:r>
              <a:rPr lang="en-US" sz="1600" b="1" i="1" u="sng" dirty="0">
                <a:solidFill>
                  <a:srgbClr val="FF0000"/>
                </a:solidFill>
              </a:rPr>
              <a:t>Home Delivery New Low Pricing Initiative Continues!</a:t>
            </a:r>
          </a:p>
          <a:p>
            <a:pPr marL="285750" indent="-285750">
              <a:buFont typeface="Arial" panose="020B0604020202020204" pitchFamily="34" charset="0"/>
              <a:buChar char="•"/>
            </a:pPr>
            <a:r>
              <a:rPr lang="en-US" sz="1200" dirty="0"/>
              <a:t>Generic Home Delivery posts are available with optional New Low Pricing copy also included!</a:t>
            </a:r>
          </a:p>
          <a:p>
            <a:endParaRPr lang="en-US" sz="1400" b="1" i="1" u="sng" dirty="0"/>
          </a:p>
          <a:p>
            <a:r>
              <a:rPr lang="en-US" sz="1400" b="1" i="1" u="sng" dirty="0"/>
              <a:t>Tips For Social Media</a:t>
            </a:r>
          </a:p>
          <a:p>
            <a:pPr marL="285750" indent="-285750">
              <a:buFont typeface="Arial" panose="020B0604020202020204" pitchFamily="34" charset="0"/>
              <a:buChar char="•"/>
            </a:pPr>
            <a:r>
              <a:rPr lang="en-US" sz="1200" b="1" dirty="0"/>
              <a:t>DID YOU KNOW </a:t>
            </a:r>
            <a:r>
              <a:rPr lang="en-US" sz="1200" dirty="0"/>
              <a:t>that local photos you share from your hospital generate almost </a:t>
            </a:r>
            <a:r>
              <a:rPr lang="en-US" sz="1600" b="1" dirty="0">
                <a:solidFill>
                  <a:srgbClr val="FF0000"/>
                </a:solidFill>
              </a:rPr>
              <a:t>3x</a:t>
            </a:r>
            <a:r>
              <a:rPr lang="en-US" sz="1400" dirty="0"/>
              <a:t> </a:t>
            </a:r>
            <a:r>
              <a:rPr lang="en-US" sz="1200" dirty="0"/>
              <a:t>as many interactions than stock photography?* </a:t>
            </a:r>
          </a:p>
          <a:p>
            <a:pPr marL="285750" indent="-285750">
              <a:buFont typeface="Arial" panose="020B0604020202020204" pitchFamily="34" charset="0"/>
              <a:buChar char="•"/>
            </a:pPr>
            <a:r>
              <a:rPr lang="en-US" sz="1200" dirty="0"/>
              <a:t>For inspiration check out slide 4</a:t>
            </a:r>
          </a:p>
          <a:p>
            <a:pPr marL="285750" indent="-285750">
              <a:buFont typeface="Arial" panose="020B0604020202020204" pitchFamily="34" charset="0"/>
              <a:buChar char="•"/>
            </a:pPr>
            <a:r>
              <a:rPr lang="en-US" sz="1200" b="1" dirty="0"/>
              <a:t>Need social media support? </a:t>
            </a:r>
            <a:r>
              <a:rPr lang="en-US" sz="1200" dirty="0"/>
              <a:t>We can post on your behalf Thursdays and Saturdays! Email </a:t>
            </a:r>
            <a:r>
              <a:rPr lang="en-US" sz="1200" dirty="0">
                <a:hlinkClick r:id="rId3"/>
              </a:rPr>
              <a:t>marketing@nva.com</a:t>
            </a:r>
            <a:r>
              <a:rPr lang="en-US" sz="1200" dirty="0"/>
              <a:t> to get started!</a:t>
            </a:r>
          </a:p>
          <a:p>
            <a:endParaRPr lang="en-US" sz="1400" b="1" i="1" u="sng" dirty="0"/>
          </a:p>
          <a:p>
            <a:r>
              <a:rPr lang="en-US" sz="1400" b="1" i="1" u="sng" dirty="0"/>
              <a:t>AllyDVM</a:t>
            </a:r>
          </a:p>
          <a:p>
            <a:pPr marL="285750" indent="-285750">
              <a:buFont typeface="Arial" panose="020B0604020202020204" pitchFamily="34" charset="0"/>
              <a:buChar char="•"/>
            </a:pPr>
            <a:r>
              <a:rPr lang="en-US" sz="1200" dirty="0"/>
              <a:t>Banners are preloaded into the platform. The copy can be cut and be pasted into a Mass Email Communication. Instructions how to send a Mass Email are also included. </a:t>
            </a:r>
          </a:p>
          <a:p>
            <a:endParaRPr lang="en-US" sz="1400" dirty="0"/>
          </a:p>
          <a:p>
            <a:r>
              <a:rPr lang="en-US" sz="1400" b="1" i="1" u="sng" dirty="0"/>
              <a:t>GP Connect</a:t>
            </a:r>
          </a:p>
          <a:p>
            <a:pPr marL="285750" indent="-285750">
              <a:buFont typeface="Arial" panose="020B0604020202020204" pitchFamily="34" charset="0"/>
              <a:buChar char="•"/>
            </a:pPr>
            <a:r>
              <a:rPr lang="en-US" sz="1200" b="1" i="1" dirty="0"/>
              <a:t>NEW! DOWNLOAD HIGH RESOLUTION SOCIAL GRAPHICS FROM GP CONNECT  </a:t>
            </a:r>
          </a:p>
          <a:p>
            <a:pPr marL="742950" lvl="1" indent="-285750">
              <a:buFont typeface="Arial" panose="020B0604020202020204" pitchFamily="34" charset="0"/>
              <a:buChar char="•"/>
            </a:pPr>
            <a:r>
              <a:rPr lang="en-US" sz="1200" u="sng" dirty="0">
                <a:hlinkClick r:id="rId4"/>
              </a:rPr>
              <a:t>https://www.gpconnect.nva.com</a:t>
            </a:r>
            <a:r>
              <a:rPr lang="en-US" sz="1200" u="sng" dirty="0"/>
              <a:t> </a:t>
            </a:r>
            <a:r>
              <a:rPr lang="en-US" sz="1200" dirty="0"/>
              <a:t>Password: woof2020</a:t>
            </a:r>
          </a:p>
          <a:p>
            <a:pPr marL="285750" indent="-285750">
              <a:buFont typeface="Arial" panose="020B0604020202020204" pitchFamily="34" charset="0"/>
              <a:buChar char="•"/>
            </a:pPr>
            <a:r>
              <a:rPr lang="en-US" sz="1200" dirty="0"/>
              <a:t>Click on Social Media and Marketing Planner tab</a:t>
            </a:r>
          </a:p>
          <a:p>
            <a:pPr marL="742950" lvl="1" indent="-285750">
              <a:buFont typeface="Arial" panose="020B0604020202020204" pitchFamily="34" charset="0"/>
              <a:buChar char="•"/>
            </a:pPr>
            <a:r>
              <a:rPr lang="en-US" sz="1200" b="1" dirty="0">
                <a:solidFill>
                  <a:schemeClr val="accent1"/>
                </a:solidFill>
              </a:rPr>
              <a:t>Click on the image that you wish to use, and then right-click and save!</a:t>
            </a:r>
          </a:p>
          <a:p>
            <a:pPr marL="285750" indent="-285750">
              <a:buFont typeface="Arial" panose="020B0604020202020204" pitchFamily="34" charset="0"/>
              <a:buChar char="•"/>
            </a:pPr>
            <a:endParaRPr lang="en-US" sz="1200" dirty="0"/>
          </a:p>
          <a:p>
            <a:pPr algn="ctr"/>
            <a:r>
              <a:rPr lang="en-US" sz="1400" dirty="0"/>
              <a:t>Have questions? Contact your Marketing Business Partner!</a:t>
            </a:r>
          </a:p>
        </p:txBody>
      </p:sp>
    </p:spTree>
    <p:extLst>
      <p:ext uri="{BB962C8B-B14F-4D97-AF65-F5344CB8AC3E}">
        <p14:creationId xmlns:p14="http://schemas.microsoft.com/office/powerpoint/2010/main" val="379533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10/13 – Wellness Wednesday</a:t>
            </a:r>
          </a:p>
        </p:txBody>
      </p:sp>
      <p:sp>
        <p:nvSpPr>
          <p:cNvPr id="5" name="Slide Number Placeholder 4"/>
          <p:cNvSpPr>
            <a:spLocks noGrp="1"/>
          </p:cNvSpPr>
          <p:nvPr>
            <p:ph type="sldNum" sz="quarter" idx="12"/>
          </p:nvPr>
        </p:nvSpPr>
        <p:spPr/>
        <p:txBody>
          <a:bodyPr/>
          <a:lstStyle/>
          <a:p>
            <a:fld id="{FE3369B6-33A8-0143-B72A-A7C4E55F44B6}" type="slidenum">
              <a:rPr lang="en-US" smtClean="0"/>
              <a:t>20</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PAW Plans</a:t>
            </a:r>
          </a:p>
          <a:p>
            <a:pPr marL="0" indent="0">
              <a:buNone/>
            </a:pPr>
            <a:r>
              <a:rPr lang="en-US" sz="1200" b="1" dirty="0"/>
              <a:t>Post Copy:</a:t>
            </a:r>
            <a:r>
              <a:rPr lang="en-US" sz="1200" dirty="0"/>
              <a:t> </a:t>
            </a:r>
          </a:p>
          <a:p>
            <a:pPr marL="0" indent="0">
              <a:buNone/>
            </a:pPr>
            <a:r>
              <a:rPr lang="en-US" sz="1200" b="0" i="1" kern="1200" dirty="0">
                <a:solidFill>
                  <a:schemeClr val="dk1"/>
                </a:solidFill>
                <a:effectLst/>
                <a:latin typeface="+mn-lt"/>
                <a:ea typeface="+mn-ea"/>
                <a:cs typeface="+mn-cs"/>
              </a:rPr>
              <a:t>Your loved one’s dental care doesn’t have to be scary. But lack of proper dental hygiene can lead to high percentages of dogs and cats having periodontal disease. Schedule your appointment at </a:t>
            </a:r>
            <a:r>
              <a:rPr lang="en-US" sz="1200" b="0" i="1" kern="1200" dirty="0">
                <a:solidFill>
                  <a:srgbClr val="FF0000"/>
                </a:solidFill>
                <a:effectLst/>
                <a:latin typeface="+mn-lt"/>
                <a:ea typeface="+mn-ea"/>
                <a:cs typeface="+mn-cs"/>
              </a:rPr>
              <a:t>[Hospital Name] </a:t>
            </a:r>
            <a:r>
              <a:rPr lang="en-US" sz="1200" b="0" i="1" kern="1200" dirty="0">
                <a:solidFill>
                  <a:schemeClr val="dk1"/>
                </a:solidFill>
                <a:effectLst/>
                <a:latin typeface="+mn-lt"/>
                <a:ea typeface="+mn-ea"/>
                <a:cs typeface="+mn-cs"/>
              </a:rPr>
              <a:t>today to </a:t>
            </a:r>
            <a:r>
              <a:rPr lang="en-US" sz="1200" i="1" dirty="0"/>
              <a:t>find out more about proper dental care and how our PAW Plans can help mitigate future costs. Call us today at </a:t>
            </a:r>
            <a:r>
              <a:rPr lang="en-US" sz="1200" i="1" dirty="0">
                <a:solidFill>
                  <a:srgbClr val="FF0000"/>
                </a:solidFill>
              </a:rPr>
              <a:t>[Hospital Phone Number].</a:t>
            </a:r>
            <a:endParaRPr lang="en-US" sz="1200" i="1" dirty="0"/>
          </a:p>
          <a:p>
            <a:pPr marL="0" fontAlgn="t">
              <a:spcBef>
                <a:spcPts val="0"/>
              </a:spcBef>
            </a:pPr>
            <a:r>
              <a:rPr lang="en-US" sz="1400" b="1" dirty="0">
                <a:solidFill>
                  <a:srgbClr val="FFFFFF"/>
                </a:solidFill>
                <a:latin typeface="Calibri" panose="020F0502020204030204" pitchFamily="34" charset="0"/>
              </a:rPr>
              <a:t>Post #3</a:t>
            </a:r>
            <a:endParaRPr lang="en-US" sz="1600" dirty="0">
              <a:latin typeface="Arial" panose="020B0604020202020204" pitchFamily="34" charset="0"/>
            </a:endParaRPr>
          </a:p>
          <a:p>
            <a:pPr marL="0" indent="0">
              <a:buNone/>
            </a:pPr>
            <a:r>
              <a:rPr lang="en-US" sz="1200" b="1" dirty="0"/>
              <a:t>Post Photo:</a:t>
            </a:r>
          </a:p>
          <a:p>
            <a:pPr marL="0" indent="0">
              <a:buNone/>
            </a:pPr>
            <a:endParaRPr lang="en-US" sz="1400" i="1" dirty="0">
              <a:solidFill>
                <a:srgbClr val="0070C0"/>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Home Delivery (National Pet Obesity Awareness Day)</a:t>
            </a:r>
          </a:p>
          <a:p>
            <a:pPr marL="0" indent="0">
              <a:buNone/>
            </a:pPr>
            <a:r>
              <a:rPr lang="en-US" sz="1200" b="1" dirty="0"/>
              <a:t>Post Copy:</a:t>
            </a:r>
          </a:p>
          <a:p>
            <a:pPr marL="0" indent="0">
              <a:buNone/>
            </a:pPr>
            <a:r>
              <a:rPr lang="en-US" sz="1200" i="1" dirty="0"/>
              <a:t>National Pet Obesity Awareness Day is an excellent time to consider changing your pet’s diet if they are beginning to become overweight. Pet obesity can have many underlying risks that may arise in the future. Talk with your veterinarian to decide which options are best for you and your pet and visit our online store for today’s top brands in diet products. You may also qualify for free shipping when you select auto-ship, as well as </a:t>
            </a:r>
            <a:r>
              <a:rPr lang="en-US" sz="1200" i="1" dirty="0">
                <a:solidFill>
                  <a:srgbClr val="FF0000"/>
                </a:solidFill>
              </a:rPr>
              <a:t>[new low pricing on most items throughout the store!</a:t>
            </a:r>
            <a:r>
              <a:rPr lang="en-US" sz="1200" i="1" dirty="0"/>
              <a:t>]</a:t>
            </a:r>
            <a:endParaRPr lang="en-US" sz="1200" b="1" dirty="0"/>
          </a:p>
          <a:p>
            <a:pPr marL="0" indent="0">
              <a:buNone/>
            </a:pPr>
            <a:r>
              <a:rPr lang="en-US" sz="1200" b="1" dirty="0"/>
              <a:t>Post Photo(s):</a:t>
            </a:r>
            <a:r>
              <a:rPr lang="en-US" sz="1200" dirty="0"/>
              <a:t> </a:t>
            </a:r>
          </a:p>
          <a:p>
            <a:pPr marL="0" indent="0">
              <a:buNone/>
            </a:pPr>
            <a:endParaRPr lang="en-US" dirty="0"/>
          </a:p>
        </p:txBody>
      </p:sp>
      <p:pic>
        <p:nvPicPr>
          <p:cNvPr id="7" name="Picture 6" descr="Programs"/>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5162" y="912178"/>
            <a:ext cx="403860" cy="403860"/>
          </a:xfrm>
          <a:prstGeom prst="rect">
            <a:avLst/>
          </a:prstGeom>
          <a:noFill/>
          <a:ln>
            <a:noFill/>
          </a:ln>
        </p:spPr>
      </p:pic>
      <p:sp>
        <p:nvSpPr>
          <p:cNvPr id="10" name="Rectangle 9">
            <a:extLst>
              <a:ext uri="{FF2B5EF4-FFF2-40B4-BE49-F238E27FC236}">
                <a16:creationId xmlns:a16="http://schemas.microsoft.com/office/drawing/2014/main" id="{4A89A752-3A53-46B6-BE52-E4C125F2EAEF}"/>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pic>
        <p:nvPicPr>
          <p:cNvPr id="13" name="Picture 12" descr="A dog biting a toothbrush&#10;&#10;Description automatically generated with medium confidence">
            <a:extLst>
              <a:ext uri="{FF2B5EF4-FFF2-40B4-BE49-F238E27FC236}">
                <a16:creationId xmlns:a16="http://schemas.microsoft.com/office/drawing/2014/main" id="{7D11C9FF-E23E-4439-A9C9-83761D009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9043" y="4400550"/>
            <a:ext cx="2459672" cy="2459672"/>
          </a:xfrm>
          <a:prstGeom prst="rect">
            <a:avLst/>
          </a:prstGeom>
        </p:spPr>
      </p:pic>
      <p:pic>
        <p:nvPicPr>
          <p:cNvPr id="11" name="Picture 10" descr="A picture containing text, indoor&#10;&#10;Description automatically generated">
            <a:extLst>
              <a:ext uri="{FF2B5EF4-FFF2-40B4-BE49-F238E27FC236}">
                <a16:creationId xmlns:a16="http://schemas.microsoft.com/office/drawing/2014/main" id="{83DF523F-4594-4BE9-B0B4-3C4EC3A83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686" y="4526713"/>
            <a:ext cx="3856746" cy="2272101"/>
          </a:xfrm>
          <a:prstGeom prst="rect">
            <a:avLst/>
          </a:prstGeom>
        </p:spPr>
      </p:pic>
    </p:spTree>
    <p:extLst>
      <p:ext uri="{BB962C8B-B14F-4D97-AF65-F5344CB8AC3E}">
        <p14:creationId xmlns:p14="http://schemas.microsoft.com/office/powerpoint/2010/main" val="109959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10/14 – NVA Thursday</a:t>
            </a:r>
          </a:p>
        </p:txBody>
      </p:sp>
      <p:sp>
        <p:nvSpPr>
          <p:cNvPr id="4" name="Slide Number Placeholder 3"/>
          <p:cNvSpPr>
            <a:spLocks noGrp="1"/>
          </p:cNvSpPr>
          <p:nvPr>
            <p:ph type="sldNum" sz="quarter" idx="12"/>
          </p:nvPr>
        </p:nvSpPr>
        <p:spPr/>
        <p:txBody>
          <a:bodyPr/>
          <a:lstStyle/>
          <a:p>
            <a:fld id="{FE3369B6-33A8-0143-B72A-A7C4E55F44B6}" type="slidenum">
              <a:rPr lang="en-US" smtClean="0"/>
              <a:t>21</a:t>
            </a:fld>
            <a:endParaRPr lang="en-US" dirty="0"/>
          </a:p>
        </p:txBody>
      </p:sp>
      <p:pic>
        <p:nvPicPr>
          <p:cNvPr id="7" name="Picture 6" descr="NVA_Logo_Stacked_RGB"/>
          <p:cNvPicPr/>
          <p:nvPr/>
        </p:nvPicPr>
        <p:blipFill>
          <a:blip r:embed="rId2" cstate="email">
            <a:extLst>
              <a:ext uri="{28A0092B-C50C-407E-A947-70E740481C1C}">
                <a14:useLocalDpi xmlns:a14="http://schemas.microsoft.com/office/drawing/2010/main"/>
              </a:ext>
            </a:extLst>
          </a:blip>
          <a:srcRect b="39156"/>
          <a:stretch>
            <a:fillRect/>
          </a:stretch>
        </p:blipFill>
        <p:spPr bwMode="auto">
          <a:xfrm>
            <a:off x="4901165" y="999415"/>
            <a:ext cx="413385" cy="234950"/>
          </a:xfrm>
          <a:prstGeom prst="rect">
            <a:avLst/>
          </a:prstGeom>
          <a:noFill/>
        </p:spPr>
      </p:pic>
      <p:sp>
        <p:nvSpPr>
          <p:cNvPr id="14" name="Rectangle 13"/>
          <p:cNvSpPr/>
          <p:nvPr/>
        </p:nvSpPr>
        <p:spPr>
          <a:xfrm>
            <a:off x="145416" y="2208225"/>
            <a:ext cx="9511497" cy="923330"/>
          </a:xfrm>
          <a:prstGeom prst="rect">
            <a:avLst/>
          </a:prstGeom>
        </p:spPr>
        <p:txBody>
          <a:bodyPr wrap="square">
            <a:spAutoFit/>
          </a:bodyPr>
          <a:lstStyle/>
          <a:p>
            <a:r>
              <a:rPr lang="en-US" sz="1400" b="1" dirty="0">
                <a:solidFill>
                  <a:srgbClr val="0070C0"/>
                </a:solidFill>
              </a:rPr>
              <a:t>National Pet Wellness Month</a:t>
            </a:r>
          </a:p>
          <a:p>
            <a:endParaRPr lang="en-US" sz="1600" b="1" dirty="0"/>
          </a:p>
          <a:p>
            <a:endParaRPr lang="en-US" sz="1200" b="1" dirty="0"/>
          </a:p>
          <a:p>
            <a:endParaRPr lang="en-US" sz="1200" b="1" dirty="0"/>
          </a:p>
        </p:txBody>
      </p:sp>
      <p:sp>
        <p:nvSpPr>
          <p:cNvPr id="3" name="Rectangle 2"/>
          <p:cNvSpPr/>
          <p:nvPr/>
        </p:nvSpPr>
        <p:spPr>
          <a:xfrm>
            <a:off x="549275" y="1355705"/>
            <a:ext cx="8365603"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pic>
        <p:nvPicPr>
          <p:cNvPr id="6" name="Picture 5" descr="A picture containing text, cat, sitting, mammal&#10;&#10;Description automatically generated">
            <a:extLst>
              <a:ext uri="{FF2B5EF4-FFF2-40B4-BE49-F238E27FC236}">
                <a16:creationId xmlns:a16="http://schemas.microsoft.com/office/drawing/2014/main" id="{694FEB03-77D5-4733-9FBC-8F4F78CA02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4283" y="2930425"/>
            <a:ext cx="5469833" cy="4585349"/>
          </a:xfrm>
          <a:prstGeom prst="rect">
            <a:avLst/>
          </a:prstGeom>
        </p:spPr>
      </p:pic>
    </p:spTree>
    <p:extLst>
      <p:ext uri="{BB962C8B-B14F-4D97-AF65-F5344CB8AC3E}">
        <p14:creationId xmlns:p14="http://schemas.microsoft.com/office/powerpoint/2010/main" val="423962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10/15 - Fun Friday</a:t>
            </a:r>
          </a:p>
        </p:txBody>
      </p:sp>
      <p:sp>
        <p:nvSpPr>
          <p:cNvPr id="5" name="Slide Number Placeholder 4"/>
          <p:cNvSpPr>
            <a:spLocks noGrp="1"/>
          </p:cNvSpPr>
          <p:nvPr>
            <p:ph type="sldNum" sz="quarter" idx="12"/>
          </p:nvPr>
        </p:nvSpPr>
        <p:spPr/>
        <p:txBody>
          <a:bodyPr/>
          <a:lstStyle/>
          <a:p>
            <a:fld id="{FE3369B6-33A8-0143-B72A-A7C4E55F44B6}" type="slidenum">
              <a:rPr lang="en-US" smtClean="0"/>
              <a:t>22</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Dog Play Time Icons - Download Free Vector Icons | Noun Project"/>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99940" y="956166"/>
            <a:ext cx="268605" cy="268605"/>
          </a:xfrm>
          <a:prstGeom prst="rect">
            <a:avLst/>
          </a:prstGeom>
          <a:noFill/>
          <a:ln>
            <a:noFill/>
          </a:ln>
        </p:spPr>
      </p:pic>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National Fetch Day (10/17)</a:t>
            </a:r>
            <a:endParaRPr lang="en-US" dirty="0">
              <a:solidFill>
                <a:srgbClr val="0070C0"/>
              </a:solidFill>
            </a:endParaRPr>
          </a:p>
          <a:p>
            <a:pPr marL="0" indent="0">
              <a:buNone/>
            </a:pPr>
            <a:r>
              <a:rPr lang="en-US" sz="1200" b="1" dirty="0"/>
              <a:t>Post Copy:</a:t>
            </a:r>
            <a:r>
              <a:rPr lang="en-US" sz="1200" dirty="0"/>
              <a:t> </a:t>
            </a:r>
          </a:p>
          <a:p>
            <a:pPr marL="0" indent="0">
              <a:buNone/>
            </a:pPr>
            <a:r>
              <a:rPr lang="en-US" sz="1200" dirty="0"/>
              <a:t>National Fetch Day is this Sunday! Take your pet to their favorite park and play fetch with them because they deserve it! How will you be celebrating #NationalFetchDay? </a:t>
            </a:r>
          </a:p>
          <a:p>
            <a:pPr marL="0" indent="0">
              <a:buNone/>
            </a:pPr>
            <a:r>
              <a:rPr lang="en-US" sz="1200" b="1" dirty="0"/>
              <a:t>Post Photo:</a:t>
            </a:r>
            <a:r>
              <a:rPr lang="en-US" sz="1200" dirty="0"/>
              <a:t> </a:t>
            </a:r>
          </a:p>
          <a:p>
            <a:pPr marL="0" indent="0">
              <a:buNone/>
            </a:pPr>
            <a:r>
              <a:rPr lang="en-US" sz="1100" i="1" dirty="0">
                <a:solidFill>
                  <a:srgbClr val="0070C0"/>
                </a:solidFill>
              </a:rPr>
              <a:t>*No post photo. Intended for your clients to share their own comments and engage with the post. </a:t>
            </a:r>
            <a:endParaRPr lang="en-US" sz="1100" dirty="0">
              <a:solidFill>
                <a:srgbClr val="0070C0"/>
              </a:solidFill>
            </a:endParaRPr>
          </a:p>
          <a:p>
            <a:pPr marL="0" indent="0">
              <a:buNone/>
            </a:pPr>
            <a:endParaRPr lang="en-US" dirty="0"/>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DVM Dentistry Tip</a:t>
            </a:r>
          </a:p>
          <a:p>
            <a:pPr marL="0" indent="0">
              <a:buNone/>
            </a:pPr>
            <a:r>
              <a:rPr lang="en-US" sz="1200" b="1" dirty="0"/>
              <a:t>Post Copy:</a:t>
            </a:r>
            <a:r>
              <a:rPr lang="en-US" sz="1200" dirty="0"/>
              <a:t> </a:t>
            </a:r>
          </a:p>
          <a:p>
            <a:pPr marL="0" indent="0">
              <a:buNone/>
            </a:pPr>
            <a:r>
              <a:rPr lang="en-US" sz="1200" i="1" dirty="0"/>
              <a:t>Dr. </a:t>
            </a:r>
            <a:r>
              <a:rPr lang="en-US" sz="1200" i="1" dirty="0">
                <a:solidFill>
                  <a:srgbClr val="FF0000"/>
                </a:solidFill>
              </a:rPr>
              <a:t>[First Name Last Name] </a:t>
            </a:r>
            <a:r>
              <a:rPr lang="en-US" sz="1200" i="1" dirty="0"/>
              <a:t>is here to provide a wellness tip on the importance of regular dental visits at </a:t>
            </a:r>
            <a:r>
              <a:rPr lang="en-US" sz="1200" i="1" dirty="0">
                <a:solidFill>
                  <a:srgbClr val="FF0000"/>
                </a:solidFill>
              </a:rPr>
              <a:t>[Name of Hospital]</a:t>
            </a:r>
            <a:r>
              <a:rPr lang="en-US" sz="1200" i="1" dirty="0"/>
              <a:t>!</a:t>
            </a:r>
          </a:p>
          <a:p>
            <a:pPr marL="0" indent="0">
              <a:buNone/>
            </a:pPr>
            <a:r>
              <a:rPr lang="en-US" sz="1200" i="1" dirty="0">
                <a:solidFill>
                  <a:srgbClr val="FF0000"/>
                </a:solidFill>
              </a:rPr>
              <a:t>[Insert short quote or video here of DVM explaining why regular teeth cleanings and visits are important for your pet’s health]</a:t>
            </a:r>
            <a:endParaRPr lang="en-US" sz="1200" dirty="0">
              <a:solidFill>
                <a:srgbClr val="FF0000"/>
              </a:solidFill>
            </a:endParaRPr>
          </a:p>
          <a:p>
            <a:pPr marL="0" lvl="0" indent="0">
              <a:buNone/>
            </a:pPr>
            <a:r>
              <a:rPr lang="en-US" sz="1200" b="1" dirty="0">
                <a:solidFill>
                  <a:srgbClr val="35281F"/>
                </a:solidFill>
              </a:rPr>
              <a:t>Post Photo:</a:t>
            </a:r>
            <a:r>
              <a:rPr lang="en-US" sz="1200" dirty="0">
                <a:solidFill>
                  <a:srgbClr val="35281F"/>
                </a:solidFill>
              </a:rPr>
              <a:t> </a:t>
            </a:r>
          </a:p>
          <a:p>
            <a:pPr marL="0" lvl="0" indent="0">
              <a:buNone/>
            </a:pPr>
            <a:r>
              <a:rPr lang="en-US" sz="1200" i="1" dirty="0">
                <a:solidFill>
                  <a:schemeClr val="accent1"/>
                </a:solidFill>
              </a:rPr>
              <a:t>Share a photo of one of your DVM’s and ask them to share a short quote on the importance of dental visits OR take a vide of them explaining and share!</a:t>
            </a:r>
            <a:endParaRPr lang="en-US" sz="1200" dirty="0">
              <a:solidFill>
                <a:schemeClr val="accent1"/>
              </a:solidFill>
            </a:endParaRPr>
          </a:p>
        </p:txBody>
      </p:sp>
    </p:spTree>
    <p:extLst>
      <p:ext uri="{BB962C8B-B14F-4D97-AF65-F5344CB8AC3E}">
        <p14:creationId xmlns:p14="http://schemas.microsoft.com/office/powerpoint/2010/main" val="244513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10/16 – Saturday Caturday</a:t>
            </a:r>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sz="1400" b="1" dirty="0">
                <a:solidFill>
                  <a:srgbClr val="0070C0"/>
                </a:solidFill>
              </a:rPr>
              <a:t>National Feral Cat Day</a:t>
            </a:r>
          </a:p>
          <a:p>
            <a:pPr marL="0" indent="0">
              <a:buNone/>
            </a:pPr>
            <a:r>
              <a:rPr lang="en-US" sz="1200" b="1" dirty="0"/>
              <a:t>Post Copy:</a:t>
            </a:r>
          </a:p>
          <a:p>
            <a:pPr marL="0" indent="0">
              <a:buNone/>
            </a:pPr>
            <a:r>
              <a:rPr lang="en-US" sz="1200" i="1" dirty="0"/>
              <a:t>Today is National Feral Cat Day, a day to support and celebrate cats of all backgrounds! Here is everything that you need to know about feral cats in your community.</a:t>
            </a:r>
          </a:p>
          <a:p>
            <a:pPr marL="0" indent="0">
              <a:buNone/>
            </a:pPr>
            <a:r>
              <a:rPr lang="en-US" sz="1200" i="1" dirty="0"/>
              <a:t>https://cattime.com/national-day/1964-national-feral-cat-day</a:t>
            </a:r>
          </a:p>
          <a:p>
            <a:pPr marL="0" indent="0">
              <a:buNone/>
            </a:pPr>
            <a:r>
              <a:rPr lang="en-US" sz="1200" b="1" dirty="0"/>
              <a:t>Post Photo:</a:t>
            </a:r>
            <a:r>
              <a:rPr lang="en-US" sz="1200" dirty="0"/>
              <a:t> </a:t>
            </a:r>
          </a:p>
          <a:p>
            <a:pPr marL="0" indent="0">
              <a:buNone/>
            </a:pPr>
            <a:r>
              <a:rPr lang="en-US" sz="1200" i="1" dirty="0"/>
              <a:t>*Photo will populate from image link preview</a:t>
            </a:r>
          </a:p>
          <a:p>
            <a:pPr marL="0" indent="0">
              <a:buNone/>
            </a:pPr>
            <a:endParaRPr lang="en-US" sz="1200" dirty="0"/>
          </a:p>
        </p:txBody>
      </p:sp>
      <p:sp>
        <p:nvSpPr>
          <p:cNvPr id="4" name="Slide Number Placeholder 3"/>
          <p:cNvSpPr>
            <a:spLocks noGrp="1"/>
          </p:cNvSpPr>
          <p:nvPr>
            <p:ph type="sldNum" sz="quarter" idx="12"/>
          </p:nvPr>
        </p:nvSpPr>
        <p:spPr/>
        <p:txBody>
          <a:bodyPr/>
          <a:lstStyle/>
          <a:p>
            <a:fld id="{FE3369B6-33A8-0143-B72A-A7C4E55F44B6}" type="slidenum">
              <a:rPr lang="en-US" smtClean="0"/>
              <a:t>23</a:t>
            </a:fld>
            <a:endParaRPr lang="en-US" dirty="0"/>
          </a:p>
        </p:txBody>
      </p:sp>
      <p:pic>
        <p:nvPicPr>
          <p:cNvPr id="6" name="Picture 5" descr="C:\Users\Misha.Goetze\AppData\Local\Microsoft\Windows\INetCache\Content.Word\catsololog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2821" y="835592"/>
            <a:ext cx="266700" cy="413385"/>
          </a:xfrm>
          <a:prstGeom prst="rect">
            <a:avLst/>
          </a:prstGeom>
          <a:noFill/>
          <a:ln>
            <a:noFill/>
          </a:ln>
        </p:spPr>
      </p:pic>
      <p:sp>
        <p:nvSpPr>
          <p:cNvPr id="10" name="Rectangle 9"/>
          <p:cNvSpPr/>
          <p:nvPr/>
        </p:nvSpPr>
        <p:spPr>
          <a:xfrm>
            <a:off x="292261" y="1334981"/>
            <a:ext cx="9766139"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spTree>
    <p:extLst>
      <p:ext uri="{BB962C8B-B14F-4D97-AF65-F5344CB8AC3E}">
        <p14:creationId xmlns:p14="http://schemas.microsoft.com/office/powerpoint/2010/main" val="3741209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10/18 – Most Important Monday</a:t>
            </a:r>
          </a:p>
        </p:txBody>
      </p:sp>
      <p:sp>
        <p:nvSpPr>
          <p:cNvPr id="5" name="Slide Number Placeholder 4"/>
          <p:cNvSpPr>
            <a:spLocks noGrp="1"/>
          </p:cNvSpPr>
          <p:nvPr>
            <p:ph type="sldNum" sz="quarter" idx="12"/>
          </p:nvPr>
        </p:nvSpPr>
        <p:spPr/>
        <p:txBody>
          <a:bodyPr/>
          <a:lstStyle/>
          <a:p>
            <a:fld id="{FE3369B6-33A8-0143-B72A-A7C4E55F44B6}" type="slidenum">
              <a:rPr lang="en-US" smtClean="0"/>
              <a:t>24</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Share the Love</a:t>
            </a:r>
            <a:endParaRPr lang="en-US" sz="1400" dirty="0"/>
          </a:p>
          <a:p>
            <a:pPr marL="0" indent="0">
              <a:buNone/>
            </a:pPr>
            <a:r>
              <a:rPr lang="en-US" sz="1200" b="1" dirty="0"/>
              <a:t>Post Copy:</a:t>
            </a:r>
            <a:r>
              <a:rPr lang="en-US" sz="1200" dirty="0"/>
              <a:t> </a:t>
            </a:r>
          </a:p>
          <a:p>
            <a:pPr marL="0" indent="0">
              <a:buNone/>
            </a:pPr>
            <a:r>
              <a:rPr lang="en-US" sz="1200" i="1" dirty="0"/>
              <a:t>One of the best ways that you can show your support for our hospital is by referring us to one of your friends. Our Share the Love program makes it easy for you to receive $25 off your next visit with us, and $25 off your referred family member or friend on their first visit! Call us today for more information </a:t>
            </a:r>
            <a:r>
              <a:rPr lang="en-US" sz="1200" i="1" dirty="0">
                <a:solidFill>
                  <a:srgbClr val="FF0000"/>
                </a:solidFill>
              </a:rPr>
              <a:t>[Hospital Phone Number]</a:t>
            </a:r>
            <a:r>
              <a:rPr lang="en-US" sz="1200" i="1" dirty="0"/>
              <a:t>.</a:t>
            </a:r>
            <a:endParaRPr lang="en-US" sz="1200" i="1" dirty="0">
              <a:solidFill>
                <a:srgbClr val="FF0000"/>
              </a:solidFill>
            </a:endParaRPr>
          </a:p>
          <a:p>
            <a:pPr marL="0" indent="0">
              <a:buNone/>
            </a:pPr>
            <a:r>
              <a:rPr lang="en-US" sz="1200" b="1" dirty="0"/>
              <a:t>Post Photo:</a:t>
            </a:r>
          </a:p>
          <a:p>
            <a:pPr marL="0" indent="0">
              <a:buNone/>
            </a:pPr>
            <a:endParaRPr lang="en-US" sz="1200" dirty="0"/>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Vet Tech Shoutout</a:t>
            </a:r>
            <a:endParaRPr lang="en-US" sz="1400" dirty="0"/>
          </a:p>
          <a:p>
            <a:pPr marL="0" indent="0">
              <a:buNone/>
            </a:pPr>
            <a:r>
              <a:rPr lang="en-US" sz="1200" b="1" dirty="0"/>
              <a:t>Post Copy:</a:t>
            </a:r>
            <a:r>
              <a:rPr lang="en-US" sz="1200" dirty="0"/>
              <a:t> </a:t>
            </a:r>
          </a:p>
          <a:p>
            <a:pPr marL="0" indent="0">
              <a:buNone/>
            </a:pPr>
            <a:r>
              <a:rPr lang="en-US" sz="1200" i="1" dirty="0"/>
              <a:t>This week is #NationalVeterinaryTechnicianWeek! All week, we will be spotlighting a different vet tech here at </a:t>
            </a:r>
            <a:r>
              <a:rPr lang="en-US" sz="1200" i="1" dirty="0">
                <a:solidFill>
                  <a:srgbClr val="FF0000"/>
                </a:solidFill>
              </a:rPr>
              <a:t>[Name of Hospital] </a:t>
            </a:r>
            <a:r>
              <a:rPr lang="en-US" sz="1200" i="1" dirty="0"/>
              <a:t>to highlight their amazing work and contributions. First up is </a:t>
            </a:r>
            <a:r>
              <a:rPr lang="en-US" sz="1200" i="1" dirty="0">
                <a:solidFill>
                  <a:srgbClr val="FF0000"/>
                </a:solidFill>
              </a:rPr>
              <a:t>[First Name Last Name]</a:t>
            </a:r>
            <a:r>
              <a:rPr lang="en-US" sz="1200" i="1" dirty="0"/>
              <a:t>.</a:t>
            </a:r>
          </a:p>
          <a:p>
            <a:pPr marL="0" indent="0">
              <a:buNone/>
            </a:pPr>
            <a:r>
              <a:rPr lang="en-US" sz="1200" i="1" dirty="0">
                <a:solidFill>
                  <a:srgbClr val="FF0000"/>
                </a:solidFill>
              </a:rPr>
              <a:t>[Share a short bio and give thanks to one of your amazing veterinary technicians]</a:t>
            </a:r>
          </a:p>
          <a:p>
            <a:pPr marL="0" indent="0">
              <a:buNone/>
            </a:pPr>
            <a:r>
              <a:rPr lang="en-US" sz="1200" dirty="0"/>
              <a:t> </a:t>
            </a:r>
            <a:r>
              <a:rPr lang="en-US" sz="1200" b="1" dirty="0"/>
              <a:t>Post Photo:</a:t>
            </a:r>
            <a:r>
              <a:rPr lang="en-US" sz="1200" dirty="0"/>
              <a:t> </a:t>
            </a:r>
          </a:p>
          <a:p>
            <a:pPr marL="0" indent="0">
              <a:buNone/>
            </a:pPr>
            <a:r>
              <a:rPr lang="en-US" sz="1200" i="1" dirty="0">
                <a:solidFill>
                  <a:schemeClr val="accent1"/>
                </a:solidFill>
              </a:rPr>
              <a:t>Share a photo of one of your veterinary technicians and share a quick bio on them. This will do </a:t>
            </a:r>
            <a:r>
              <a:rPr lang="en-US" sz="1200" b="1" i="1" dirty="0">
                <a:solidFill>
                  <a:schemeClr val="accent1"/>
                </a:solidFill>
              </a:rPr>
              <a:t>great</a:t>
            </a:r>
            <a:r>
              <a:rPr lang="en-US" sz="1200" i="1" dirty="0">
                <a:solidFill>
                  <a:schemeClr val="accent1"/>
                </a:solidFill>
              </a:rPr>
              <a:t> with engagement and will show deserving love to all of our vet techs!</a:t>
            </a:r>
            <a:endParaRPr lang="en-US" sz="1600" dirty="0"/>
          </a:p>
        </p:txBody>
      </p:sp>
      <p:pic>
        <p:nvPicPr>
          <p:cNvPr id="10" name="Picture 9" descr="Download Free png Push Pin Icon Free Icons and - DLPNG.com"/>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8503" y="945674"/>
            <a:ext cx="297180" cy="297180"/>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id="{4434B7F0-0472-469E-A68F-AC132A7A6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2972" y="4526713"/>
            <a:ext cx="3800255" cy="1366837"/>
          </a:xfrm>
          <a:prstGeom prst="rect">
            <a:avLst/>
          </a:prstGeom>
        </p:spPr>
      </p:pic>
      <p:sp>
        <p:nvSpPr>
          <p:cNvPr id="11" name="Rectangle 10">
            <a:extLst>
              <a:ext uri="{FF2B5EF4-FFF2-40B4-BE49-F238E27FC236}">
                <a16:creationId xmlns:a16="http://schemas.microsoft.com/office/drawing/2014/main" id="{EA7238B0-2264-49D5-BF0D-114BB9FBFE1A}"/>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spTree>
    <p:extLst>
      <p:ext uri="{BB962C8B-B14F-4D97-AF65-F5344CB8AC3E}">
        <p14:creationId xmlns:p14="http://schemas.microsoft.com/office/powerpoint/2010/main" val="208535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16343"/>
            <a:ext cx="8961120" cy="914400"/>
          </a:xfrm>
        </p:spPr>
        <p:txBody>
          <a:bodyPr/>
          <a:lstStyle/>
          <a:p>
            <a:r>
              <a:rPr lang="en-US" dirty="0"/>
              <a:t>10/19 – Email Tuesday</a:t>
            </a:r>
          </a:p>
        </p:txBody>
      </p:sp>
      <p:sp>
        <p:nvSpPr>
          <p:cNvPr id="4" name="Slide Number Placeholder 3"/>
          <p:cNvSpPr>
            <a:spLocks noGrp="1"/>
          </p:cNvSpPr>
          <p:nvPr>
            <p:ph type="sldNum" sz="quarter" idx="12"/>
          </p:nvPr>
        </p:nvSpPr>
        <p:spPr>
          <a:xfrm>
            <a:off x="495150" y="7464617"/>
            <a:ext cx="2263140" cy="182880"/>
          </a:xfrm>
        </p:spPr>
        <p:txBody>
          <a:bodyPr/>
          <a:lstStyle/>
          <a:p>
            <a:fld id="{FE3369B6-33A8-0143-B72A-A7C4E55F44B6}" type="slidenum">
              <a:rPr lang="en-US" smtClean="0"/>
              <a:t>25</a:t>
            </a:fld>
            <a:endParaRPr lang="en-US" dirty="0"/>
          </a:p>
        </p:txBody>
      </p:sp>
      <p:pic>
        <p:nvPicPr>
          <p:cNvPr id="6" name="Picture 5" descr="Email Icon PNG Transparent Email Icon.PNG Images. | PlusPNG"/>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58866" y="796664"/>
            <a:ext cx="194945" cy="139065"/>
          </a:xfrm>
          <a:prstGeom prst="rect">
            <a:avLst/>
          </a:prstGeom>
          <a:noFill/>
          <a:ln>
            <a:noFill/>
          </a:ln>
        </p:spPr>
      </p:pic>
      <p:sp>
        <p:nvSpPr>
          <p:cNvPr id="15" name="Rectangle 14">
            <a:extLst>
              <a:ext uri="{FF2B5EF4-FFF2-40B4-BE49-F238E27FC236}">
                <a16:creationId xmlns:a16="http://schemas.microsoft.com/office/drawing/2014/main" id="{1D158BFA-189C-479D-BBD4-052741A84CB7}"/>
              </a:ext>
            </a:extLst>
          </p:cNvPr>
          <p:cNvSpPr/>
          <p:nvPr/>
        </p:nvSpPr>
        <p:spPr>
          <a:xfrm>
            <a:off x="125186" y="3829667"/>
            <a:ext cx="9808028" cy="3416320"/>
          </a:xfrm>
          <a:prstGeom prst="rect">
            <a:avLst/>
          </a:prstGeom>
        </p:spPr>
        <p:txBody>
          <a:bodyPr wrap="square">
            <a:spAutoFit/>
          </a:bodyPr>
          <a:lstStyle/>
          <a:p>
            <a:r>
              <a:rPr lang="en-US" sz="1200" dirty="0">
                <a:solidFill>
                  <a:schemeClr val="accent1"/>
                </a:solidFill>
              </a:rPr>
              <a:t>Subject Line: </a:t>
            </a:r>
            <a:r>
              <a:rPr lang="en-US" sz="1200" dirty="0"/>
              <a:t>Share the Love</a:t>
            </a:r>
          </a:p>
          <a:p>
            <a:endParaRPr lang="en-US" sz="1200" i="1" dirty="0"/>
          </a:p>
          <a:p>
            <a:pPr marL="0" indent="0">
              <a:buNone/>
            </a:pPr>
            <a:r>
              <a:rPr lang="en-US" sz="1200" i="1" dirty="0"/>
              <a:t>Dear Client,</a:t>
            </a:r>
          </a:p>
          <a:p>
            <a:pPr marL="0" indent="0">
              <a:buNone/>
            </a:pPr>
            <a:endParaRPr lang="en-US" sz="1200" dirty="0"/>
          </a:p>
          <a:p>
            <a:pPr marL="0" indent="0">
              <a:buNone/>
            </a:pPr>
            <a:r>
              <a:rPr lang="en-US" sz="1200" i="1" dirty="0"/>
              <a:t>Thank you for entrusting us with the care of your pets. We genuinely appreciate referrals and are honored by the number of clients who recommend us to their friends and family members.  Referring new clients to </a:t>
            </a:r>
            <a:r>
              <a:rPr lang="en-US" sz="1200" i="1" dirty="0">
                <a:solidFill>
                  <a:srgbClr val="FF0000"/>
                </a:solidFill>
              </a:rPr>
              <a:t>[PRACTICE NAME] </a:t>
            </a:r>
            <a:r>
              <a:rPr lang="en-US" sz="1200" i="1" dirty="0"/>
              <a:t>is easy:</a:t>
            </a:r>
          </a:p>
          <a:p>
            <a:pPr marL="0" indent="0">
              <a:buNone/>
            </a:pPr>
            <a:endParaRPr lang="en-US" sz="1200" dirty="0"/>
          </a:p>
          <a:p>
            <a:pPr marL="0" indent="0">
              <a:buNone/>
            </a:pPr>
            <a:r>
              <a:rPr lang="en-US" sz="1200" i="1" dirty="0"/>
              <a:t>1. Forward this email to your friends and family. Make sure to note that they must mention your full name and the program upon their visit.</a:t>
            </a:r>
            <a:endParaRPr lang="en-US" sz="1200" dirty="0"/>
          </a:p>
          <a:p>
            <a:pPr marL="0" indent="0">
              <a:buNone/>
            </a:pPr>
            <a:r>
              <a:rPr lang="en-US" sz="1200" i="1" dirty="0"/>
              <a:t>2. Your friends receive $25 off their first visit when they show this email and mention your name.</a:t>
            </a:r>
            <a:endParaRPr lang="en-US" sz="1200" dirty="0"/>
          </a:p>
          <a:p>
            <a:pPr marL="0" indent="0">
              <a:buNone/>
            </a:pPr>
            <a:r>
              <a:rPr lang="en-US" sz="1200" i="1" dirty="0"/>
              <a:t>3. You receive $25 credit on your account after your friend visits our clinic. This credit can be used during your next appointment.</a:t>
            </a:r>
          </a:p>
          <a:p>
            <a:pPr marL="0" indent="0">
              <a:buNone/>
            </a:pPr>
            <a:endParaRPr lang="en-US" sz="1200" dirty="0"/>
          </a:p>
          <a:p>
            <a:pPr marL="0" indent="0">
              <a:buNone/>
            </a:pPr>
            <a:r>
              <a:rPr lang="en-US" sz="1200" b="1" i="1" dirty="0"/>
              <a:t>REFER YOUR FRIENDS TODAY AND EARN $25 PER REFERRAL!</a:t>
            </a:r>
            <a:endParaRPr lang="en-US" sz="1200" dirty="0"/>
          </a:p>
          <a:p>
            <a:pPr marL="0" indent="0">
              <a:buNone/>
            </a:pPr>
            <a:r>
              <a:rPr lang="en-US" sz="1200" b="1" i="1" dirty="0"/>
              <a:t>Schedule your appointment by calling </a:t>
            </a:r>
            <a:r>
              <a:rPr lang="en-US" sz="1200" b="1" i="1" dirty="0">
                <a:solidFill>
                  <a:srgbClr val="FF0000"/>
                </a:solidFill>
              </a:rPr>
              <a:t>[PRACTICE PHONE NUMBER] </a:t>
            </a:r>
            <a:r>
              <a:rPr lang="en-US" sz="1200" b="1" i="1" dirty="0"/>
              <a:t>or BOOK ONLINE at </a:t>
            </a:r>
            <a:r>
              <a:rPr lang="en-US" sz="1200" u="sng" dirty="0">
                <a:solidFill>
                  <a:srgbClr val="FF0000"/>
                </a:solidFill>
                <a:hlinkClick r:id="rId3"/>
              </a:rPr>
              <a:t>www.HOSPITALURL.COM</a:t>
            </a:r>
            <a:r>
              <a:rPr lang="en-US" sz="1200" b="1" i="1" dirty="0"/>
              <a:t>.</a:t>
            </a:r>
          </a:p>
          <a:p>
            <a:pPr marL="0" indent="0">
              <a:buNone/>
            </a:pPr>
            <a:endParaRPr lang="en-US" sz="1200" dirty="0"/>
          </a:p>
          <a:p>
            <a:pPr marL="0" indent="0">
              <a:buNone/>
            </a:pPr>
            <a:r>
              <a:rPr lang="en-US" sz="1200" i="1" dirty="0"/>
              <a:t>With warm regards, </a:t>
            </a:r>
            <a:endParaRPr lang="en-US" sz="1200" dirty="0"/>
          </a:p>
          <a:p>
            <a:pPr marL="0" indent="0">
              <a:buNone/>
            </a:pPr>
            <a:r>
              <a:rPr lang="en-US" sz="1200" i="1" dirty="0">
                <a:solidFill>
                  <a:srgbClr val="FF0000"/>
                </a:solidFill>
              </a:rPr>
              <a:t>[PRACTICE_NAME]</a:t>
            </a:r>
            <a:endParaRPr lang="en-US" sz="1200" dirty="0">
              <a:solidFill>
                <a:srgbClr val="FF0000"/>
              </a:solidFill>
            </a:endParaRPr>
          </a:p>
          <a:p>
            <a:r>
              <a:rPr lang="en-US" sz="1200" i="1" dirty="0">
                <a:solidFill>
                  <a:schemeClr val="accent1"/>
                </a:solidFill>
              </a:rPr>
              <a:t>***********************************************************************************************************************</a:t>
            </a:r>
            <a:endParaRPr lang="en-US" sz="1200" i="1" dirty="0">
              <a:solidFill>
                <a:srgbClr val="FF0000"/>
              </a:solidFill>
            </a:endParaRPr>
          </a:p>
          <a:p>
            <a:endParaRPr lang="en-US" sz="1200" i="1" dirty="0">
              <a:solidFill>
                <a:srgbClr val="FF0000"/>
              </a:solidFill>
            </a:endParaRPr>
          </a:p>
        </p:txBody>
      </p:sp>
      <p:sp>
        <p:nvSpPr>
          <p:cNvPr id="7" name="TextBox 6"/>
          <p:cNvSpPr txBox="1"/>
          <p:nvPr/>
        </p:nvSpPr>
        <p:spPr>
          <a:xfrm>
            <a:off x="631364" y="1169747"/>
            <a:ext cx="8600724" cy="1200329"/>
          </a:xfrm>
          <a:prstGeom prst="rect">
            <a:avLst/>
          </a:prstGeom>
          <a:noFill/>
        </p:spPr>
        <p:txBody>
          <a:bodyPr wrap="square" rtlCol="0">
            <a:spAutoFit/>
          </a:bodyPr>
          <a:lstStyle/>
          <a:p>
            <a:r>
              <a:rPr lang="en-US" sz="1200" b="1" dirty="0"/>
              <a:t>AllyDVM:  </a:t>
            </a:r>
            <a:r>
              <a:rPr lang="en-US" sz="1200" dirty="0"/>
              <a:t>Edit, copy and paste the messaging below and use the pre-loaded banners to create and send a new Mass Email to your clients. Include OBT button available in your image library and add hyperlink to the Vetstoria page. </a:t>
            </a:r>
          </a:p>
          <a:p>
            <a:endParaRPr lang="en-US" sz="1200" dirty="0"/>
          </a:p>
          <a:p>
            <a:endParaRPr lang="en-US" sz="1200" b="1" dirty="0"/>
          </a:p>
          <a:p>
            <a:endParaRPr lang="en-US" sz="1200" b="1" dirty="0"/>
          </a:p>
          <a:p>
            <a:r>
              <a:rPr lang="en-US" sz="1200" b="1" dirty="0"/>
              <a:t>3</a:t>
            </a:r>
            <a:r>
              <a:rPr lang="en-US" sz="1200" b="1" baseline="30000" dirty="0"/>
              <a:t>rd</a:t>
            </a:r>
            <a:r>
              <a:rPr lang="en-US" sz="1200" b="1" dirty="0"/>
              <a:t> Party Vendors:   </a:t>
            </a:r>
            <a:r>
              <a:rPr lang="en-US" sz="1200" dirty="0"/>
              <a:t>Use the banners and copy below with your client communication platform</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7495" y="1711064"/>
            <a:ext cx="882742" cy="31435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666" y="7245987"/>
            <a:ext cx="1240450" cy="44174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6974" y="7215919"/>
            <a:ext cx="1334726" cy="47531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88596" y="7242482"/>
            <a:ext cx="1260133" cy="44875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B8E2345-7A06-475F-A6C3-82E63E9E7C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69284" y="2468037"/>
            <a:ext cx="3179164" cy="1143000"/>
          </a:xfrm>
          <a:prstGeom prst="rect">
            <a:avLst/>
          </a:prstGeom>
        </p:spPr>
      </p:pic>
    </p:spTree>
    <p:extLst>
      <p:ext uri="{BB962C8B-B14F-4D97-AF65-F5344CB8AC3E}">
        <p14:creationId xmlns:p14="http://schemas.microsoft.com/office/powerpoint/2010/main" val="307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26</a:t>
            </a:fld>
            <a:endParaRPr lang="en-US" dirty="0"/>
          </a:p>
        </p:txBody>
      </p:sp>
      <p:sp>
        <p:nvSpPr>
          <p:cNvPr id="5" name="Text Placeholder 4"/>
          <p:cNvSpPr>
            <a:spLocks noGrp="1"/>
          </p:cNvSpPr>
          <p:nvPr>
            <p:ph type="body" sz="quarter" idx="13"/>
          </p:nvPr>
        </p:nvSpPr>
        <p:spPr/>
        <p:txBody>
          <a:bodyPr/>
          <a:lstStyle/>
          <a:p>
            <a:r>
              <a:rPr lang="en-US" dirty="0"/>
              <a:t>Click the links to see the weekly client engagement from covetrus and vetsource</a:t>
            </a:r>
          </a:p>
        </p:txBody>
      </p:sp>
      <p:sp>
        <p:nvSpPr>
          <p:cNvPr id="6" name="Title 1"/>
          <p:cNvSpPr>
            <a:spLocks noGrp="1"/>
          </p:cNvSpPr>
          <p:nvPr>
            <p:ph type="title"/>
          </p:nvPr>
        </p:nvSpPr>
        <p:spPr>
          <a:xfrm>
            <a:off x="548640" y="457200"/>
            <a:ext cx="8961120" cy="914400"/>
          </a:xfrm>
        </p:spPr>
        <p:txBody>
          <a:bodyPr/>
          <a:lstStyle/>
          <a:p>
            <a:r>
              <a:rPr lang="en-US" dirty="0"/>
              <a:t>10/19 – Vendor Email</a:t>
            </a:r>
          </a:p>
        </p:txBody>
      </p:sp>
      <p:sp>
        <p:nvSpPr>
          <p:cNvPr id="7" name="TextBox 6">
            <a:extLst>
              <a:ext uri="{FF2B5EF4-FFF2-40B4-BE49-F238E27FC236}">
                <a16:creationId xmlns:a16="http://schemas.microsoft.com/office/drawing/2014/main" id="{144B0B72-9B0D-44BB-BCB1-2F2F72B84BDB}"/>
              </a:ext>
            </a:extLst>
          </p:cNvPr>
          <p:cNvSpPr txBox="1"/>
          <p:nvPr/>
        </p:nvSpPr>
        <p:spPr>
          <a:xfrm>
            <a:off x="540082" y="3046362"/>
            <a:ext cx="87100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Covetrus</a:t>
            </a:r>
            <a:r>
              <a:rPr lang="en-US" dirty="0"/>
              <a:t> monthly marketing materials click </a:t>
            </a:r>
            <a:r>
              <a:rPr lang="en-US" dirty="0">
                <a:hlinkClick r:id="rId2"/>
              </a:rPr>
              <a:t>here</a:t>
            </a:r>
            <a:r>
              <a:rPr lang="en-US" dirty="0"/>
              <a:t> </a:t>
            </a:r>
          </a:p>
        </p:txBody>
      </p:sp>
      <p:sp>
        <p:nvSpPr>
          <p:cNvPr id="10" name="TextBox 9">
            <a:extLst>
              <a:ext uri="{FF2B5EF4-FFF2-40B4-BE49-F238E27FC236}">
                <a16:creationId xmlns:a16="http://schemas.microsoft.com/office/drawing/2014/main" id="{AC636989-2959-4A7D-8D17-CD306F168B0F}"/>
              </a:ext>
            </a:extLst>
          </p:cNvPr>
          <p:cNvSpPr txBox="1"/>
          <p:nvPr/>
        </p:nvSpPr>
        <p:spPr>
          <a:xfrm>
            <a:off x="549275" y="2313793"/>
            <a:ext cx="93196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Vetsource</a:t>
            </a:r>
            <a:r>
              <a:rPr lang="en-US" dirty="0"/>
              <a:t> monthly marketing materials including </a:t>
            </a:r>
            <a:r>
              <a:rPr lang="en-US" dirty="0" err="1"/>
              <a:t>PetMail</a:t>
            </a:r>
            <a:r>
              <a:rPr lang="en-US" dirty="0"/>
              <a:t> and Social Media Posts click </a:t>
            </a:r>
            <a:r>
              <a:rPr lang="en-US" dirty="0">
                <a:hlinkClick r:id="rId3"/>
              </a:rPr>
              <a:t>here</a:t>
            </a:r>
            <a:endParaRPr lang="en-US" dirty="0"/>
          </a:p>
        </p:txBody>
      </p:sp>
    </p:spTree>
    <p:extLst>
      <p:ext uri="{BB962C8B-B14F-4D97-AF65-F5344CB8AC3E}">
        <p14:creationId xmlns:p14="http://schemas.microsoft.com/office/powerpoint/2010/main" val="109295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10/20 – Wellness Wednesday</a:t>
            </a:r>
          </a:p>
        </p:txBody>
      </p:sp>
      <p:sp>
        <p:nvSpPr>
          <p:cNvPr id="5" name="Slide Number Placeholder 4"/>
          <p:cNvSpPr>
            <a:spLocks noGrp="1"/>
          </p:cNvSpPr>
          <p:nvPr>
            <p:ph type="sldNum" sz="quarter" idx="12"/>
          </p:nvPr>
        </p:nvSpPr>
        <p:spPr/>
        <p:txBody>
          <a:bodyPr/>
          <a:lstStyle/>
          <a:p>
            <a:fld id="{FE3369B6-33A8-0143-B72A-A7C4E55F44B6}" type="slidenum">
              <a:rPr lang="en-US" smtClean="0"/>
              <a:t>27</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PAW Plans</a:t>
            </a:r>
          </a:p>
          <a:p>
            <a:pPr marL="0" indent="0">
              <a:buNone/>
            </a:pPr>
            <a:r>
              <a:rPr lang="en-US" sz="1200" b="1" dirty="0"/>
              <a:t>Post Copy:</a:t>
            </a:r>
          </a:p>
          <a:p>
            <a:pPr marL="0" indent="0" fontAlgn="t">
              <a:spcBef>
                <a:spcPts val="0"/>
              </a:spcBef>
              <a:buNone/>
            </a:pPr>
            <a:r>
              <a:rPr lang="en-US" sz="1200" b="0" i="1" dirty="0">
                <a:solidFill>
                  <a:srgbClr val="35281F"/>
                </a:solidFill>
                <a:effectLst/>
                <a:latin typeface="Calibri" panose="020F0502020204030204" pitchFamily="34" charset="0"/>
              </a:rPr>
              <a:t>No need to be spooked by scheduling regular dental cleanings. By doing so, you can help catch or prevent conditions of the gums and the bones that hold teeth in place. </a:t>
            </a:r>
            <a:r>
              <a:rPr lang="en-US" sz="1200" i="1" dirty="0"/>
              <a:t>Take the scariness out of proper dental care and find out how we can help mitigate future costs through a specialized PAW Plan. Call us today at </a:t>
            </a:r>
            <a:r>
              <a:rPr lang="en-US" sz="1200" i="1" dirty="0">
                <a:solidFill>
                  <a:srgbClr val="FF0000"/>
                </a:solidFill>
              </a:rPr>
              <a:t>[Hospital Phone Number].</a:t>
            </a:r>
            <a:endParaRPr lang="en-US" sz="1200" b="0" i="1" dirty="0">
              <a:solidFill>
                <a:srgbClr val="35281F"/>
              </a:solidFill>
              <a:effectLst/>
            </a:endParaRP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indent="0">
              <a:buNone/>
            </a:pPr>
            <a:r>
              <a:rPr lang="en-US" sz="1200" b="1" dirty="0"/>
              <a:t>Post Photo:</a:t>
            </a:r>
          </a:p>
          <a:p>
            <a:pPr marL="0" indent="0">
              <a:buNone/>
            </a:pPr>
            <a:r>
              <a:rPr lang="en-US" sz="1200" i="1" dirty="0">
                <a:solidFill>
                  <a:schemeClr val="accent1"/>
                </a:solidFill>
              </a:rPr>
              <a:t>Share a photo of one of your recent PAW Plans patients! </a:t>
            </a:r>
            <a:r>
              <a:rPr lang="en-US" sz="1200" b="1" i="1" dirty="0">
                <a:solidFill>
                  <a:schemeClr val="accent1"/>
                </a:solidFill>
              </a:rPr>
              <a:t>Local photos at the location level do much better than stock photography</a:t>
            </a:r>
            <a:r>
              <a:rPr lang="en-US" sz="1200" i="1" dirty="0">
                <a:solidFill>
                  <a:schemeClr val="accent1"/>
                </a:solidFill>
              </a:rPr>
              <a:t>!</a:t>
            </a:r>
          </a:p>
          <a:p>
            <a:pPr marL="0" indent="0">
              <a:buNone/>
            </a:pPr>
            <a:endParaRPr lang="en-US" sz="1400" i="1" dirty="0">
              <a:solidFill>
                <a:srgbClr val="0070C0"/>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Vet Tech Shoutout </a:t>
            </a:r>
          </a:p>
          <a:p>
            <a:pPr marL="0" indent="0">
              <a:buNone/>
            </a:pPr>
            <a:r>
              <a:rPr lang="en-US" sz="1200" b="1" dirty="0"/>
              <a:t>Post Copy:</a:t>
            </a:r>
            <a:r>
              <a:rPr lang="en-US" sz="1200" dirty="0"/>
              <a:t> </a:t>
            </a:r>
          </a:p>
          <a:p>
            <a:pPr marL="0" indent="0">
              <a:buNone/>
            </a:pPr>
            <a:r>
              <a:rPr lang="en-US" sz="1200" i="1" dirty="0"/>
              <a:t>Our next vet tech that we would like to give a shoutout to during #NationalVeterinaryTechnicianWeek here at </a:t>
            </a:r>
            <a:r>
              <a:rPr lang="en-US" sz="1200" i="1" dirty="0">
                <a:solidFill>
                  <a:srgbClr val="FF0000"/>
                </a:solidFill>
              </a:rPr>
              <a:t>[Name of Hospital] </a:t>
            </a:r>
            <a:r>
              <a:rPr lang="en-US" sz="1200" i="1" dirty="0"/>
              <a:t>is </a:t>
            </a:r>
            <a:r>
              <a:rPr lang="en-US" sz="1200" i="1" dirty="0">
                <a:solidFill>
                  <a:srgbClr val="FF0000"/>
                </a:solidFill>
              </a:rPr>
              <a:t>[First Name Last Name]</a:t>
            </a:r>
            <a:r>
              <a:rPr lang="en-US" sz="1200" i="1" dirty="0"/>
              <a:t>.</a:t>
            </a:r>
          </a:p>
          <a:p>
            <a:pPr marL="0" indent="0">
              <a:buNone/>
            </a:pPr>
            <a:r>
              <a:rPr lang="en-US" sz="1200" i="1" dirty="0">
                <a:solidFill>
                  <a:srgbClr val="FF0000"/>
                </a:solidFill>
              </a:rPr>
              <a:t>[Share a short bio and give thanks to one of your amazing veterinary technicians]</a:t>
            </a:r>
          </a:p>
          <a:p>
            <a:pPr marL="0" indent="0">
              <a:buNone/>
            </a:pPr>
            <a:r>
              <a:rPr lang="en-US" sz="1200" dirty="0"/>
              <a:t> </a:t>
            </a:r>
            <a:r>
              <a:rPr lang="en-US" sz="1200" b="1" dirty="0"/>
              <a:t>Post Photo:</a:t>
            </a:r>
            <a:r>
              <a:rPr lang="en-US" sz="1200" dirty="0"/>
              <a:t> </a:t>
            </a:r>
          </a:p>
          <a:p>
            <a:pPr marL="0" indent="0">
              <a:buNone/>
            </a:pPr>
            <a:r>
              <a:rPr lang="en-US" sz="1200" i="1" dirty="0">
                <a:solidFill>
                  <a:schemeClr val="accent1"/>
                </a:solidFill>
              </a:rPr>
              <a:t>Share a photo of another one of your veterinary technicians and share a quick bio on them. This will do </a:t>
            </a:r>
            <a:r>
              <a:rPr lang="en-US" sz="1200" b="1" i="1" dirty="0">
                <a:solidFill>
                  <a:schemeClr val="accent1"/>
                </a:solidFill>
              </a:rPr>
              <a:t>great</a:t>
            </a:r>
            <a:r>
              <a:rPr lang="en-US" sz="1200" i="1" dirty="0">
                <a:solidFill>
                  <a:schemeClr val="accent1"/>
                </a:solidFill>
              </a:rPr>
              <a:t> with engagement and will show deserving love to all of our vet techs!</a:t>
            </a:r>
            <a:endParaRPr lang="en-US" sz="1600" dirty="0"/>
          </a:p>
          <a:p>
            <a:pPr marL="0" indent="0">
              <a:buNone/>
            </a:pPr>
            <a:endParaRPr lang="en-US" sz="1200" i="1" dirty="0">
              <a:solidFill>
                <a:srgbClr val="FF0000"/>
              </a:solidFill>
            </a:endParaRPr>
          </a:p>
        </p:txBody>
      </p:sp>
      <p:pic>
        <p:nvPicPr>
          <p:cNvPr id="7" name="Picture 6" descr="Programs"/>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5162" y="912178"/>
            <a:ext cx="403860" cy="403860"/>
          </a:xfrm>
          <a:prstGeom prst="rect">
            <a:avLst/>
          </a:prstGeom>
          <a:noFill/>
          <a:ln>
            <a:noFill/>
          </a:ln>
        </p:spPr>
      </p:pic>
    </p:spTree>
    <p:extLst>
      <p:ext uri="{BB962C8B-B14F-4D97-AF65-F5344CB8AC3E}">
        <p14:creationId xmlns:p14="http://schemas.microsoft.com/office/powerpoint/2010/main" val="717132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10/21 – NVA Thursday</a:t>
            </a:r>
          </a:p>
        </p:txBody>
      </p:sp>
      <p:sp>
        <p:nvSpPr>
          <p:cNvPr id="4" name="Slide Number Placeholder 3"/>
          <p:cNvSpPr>
            <a:spLocks noGrp="1"/>
          </p:cNvSpPr>
          <p:nvPr>
            <p:ph type="sldNum" sz="quarter" idx="12"/>
          </p:nvPr>
        </p:nvSpPr>
        <p:spPr/>
        <p:txBody>
          <a:bodyPr/>
          <a:lstStyle/>
          <a:p>
            <a:fld id="{FE3369B6-33A8-0143-B72A-A7C4E55F44B6}" type="slidenum">
              <a:rPr lang="en-US" smtClean="0"/>
              <a:t>28</a:t>
            </a:fld>
            <a:endParaRPr lang="en-US" dirty="0"/>
          </a:p>
        </p:txBody>
      </p:sp>
      <p:pic>
        <p:nvPicPr>
          <p:cNvPr id="7" name="Picture 6" descr="NVA_Logo_Stacked_RGB"/>
          <p:cNvPicPr/>
          <p:nvPr/>
        </p:nvPicPr>
        <p:blipFill>
          <a:blip r:embed="rId2" cstate="email">
            <a:extLst>
              <a:ext uri="{28A0092B-C50C-407E-A947-70E740481C1C}">
                <a14:useLocalDpi xmlns:a14="http://schemas.microsoft.com/office/drawing/2010/main"/>
              </a:ext>
            </a:extLst>
          </a:blip>
          <a:srcRect b="39156"/>
          <a:stretch>
            <a:fillRect/>
          </a:stretch>
        </p:blipFill>
        <p:spPr bwMode="auto">
          <a:xfrm>
            <a:off x="4901165" y="999415"/>
            <a:ext cx="413385" cy="234950"/>
          </a:xfrm>
          <a:prstGeom prst="rect">
            <a:avLst/>
          </a:prstGeom>
          <a:noFill/>
        </p:spPr>
      </p:pic>
      <p:sp>
        <p:nvSpPr>
          <p:cNvPr id="14" name="Rectangle 13"/>
          <p:cNvSpPr/>
          <p:nvPr/>
        </p:nvSpPr>
        <p:spPr>
          <a:xfrm>
            <a:off x="145416" y="2208225"/>
            <a:ext cx="9511497" cy="553998"/>
          </a:xfrm>
          <a:prstGeom prst="rect">
            <a:avLst/>
          </a:prstGeom>
        </p:spPr>
        <p:txBody>
          <a:bodyPr wrap="square">
            <a:spAutoFit/>
          </a:bodyPr>
          <a:lstStyle/>
          <a:p>
            <a:r>
              <a:rPr lang="en-US" sz="1400" b="1" dirty="0">
                <a:solidFill>
                  <a:srgbClr val="0070C0"/>
                </a:solidFill>
              </a:rPr>
              <a:t>National Veterinary Technician Week</a:t>
            </a:r>
          </a:p>
          <a:p>
            <a:endParaRPr lang="en-US" sz="1600" b="1" dirty="0"/>
          </a:p>
        </p:txBody>
      </p:sp>
      <p:sp>
        <p:nvSpPr>
          <p:cNvPr id="3" name="Rectangle 2"/>
          <p:cNvSpPr/>
          <p:nvPr/>
        </p:nvSpPr>
        <p:spPr>
          <a:xfrm>
            <a:off x="549275" y="1355705"/>
            <a:ext cx="8365603"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pic>
        <p:nvPicPr>
          <p:cNvPr id="6" name="Picture 5" descr="Graphical user interface, text, application, website&#10;&#10;Description automatically generated">
            <a:extLst>
              <a:ext uri="{FF2B5EF4-FFF2-40B4-BE49-F238E27FC236}">
                <a16:creationId xmlns:a16="http://schemas.microsoft.com/office/drawing/2014/main" id="{F3C0C4CE-8399-4EE9-9696-FB6CF9B63D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915" y="2681843"/>
            <a:ext cx="5276570" cy="4423337"/>
          </a:xfrm>
          <a:prstGeom prst="rect">
            <a:avLst/>
          </a:prstGeom>
        </p:spPr>
      </p:pic>
    </p:spTree>
    <p:extLst>
      <p:ext uri="{BB962C8B-B14F-4D97-AF65-F5344CB8AC3E}">
        <p14:creationId xmlns:p14="http://schemas.microsoft.com/office/powerpoint/2010/main" val="338149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10/22 - Fun Friday</a:t>
            </a:r>
          </a:p>
        </p:txBody>
      </p:sp>
      <p:sp>
        <p:nvSpPr>
          <p:cNvPr id="5" name="Slide Number Placeholder 4"/>
          <p:cNvSpPr>
            <a:spLocks noGrp="1"/>
          </p:cNvSpPr>
          <p:nvPr>
            <p:ph type="sldNum" sz="quarter" idx="12"/>
          </p:nvPr>
        </p:nvSpPr>
        <p:spPr/>
        <p:txBody>
          <a:bodyPr/>
          <a:lstStyle/>
          <a:p>
            <a:fld id="{FE3369B6-33A8-0143-B72A-A7C4E55F44B6}" type="slidenum">
              <a:rPr lang="en-US" smtClean="0"/>
              <a:t>29</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Dog Play Time Icons - Download Free Vector Icons | Noun Project"/>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99940" y="956166"/>
            <a:ext cx="268605" cy="268605"/>
          </a:xfrm>
          <a:prstGeom prst="rect">
            <a:avLst/>
          </a:prstGeom>
          <a:noFill/>
          <a:ln>
            <a:noFill/>
          </a:ln>
        </p:spPr>
      </p:pic>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Vet Tech Dentistry Tip </a:t>
            </a:r>
            <a:endParaRPr lang="en-US" dirty="0">
              <a:solidFill>
                <a:srgbClr val="0070C0"/>
              </a:solidFill>
            </a:endParaRPr>
          </a:p>
          <a:p>
            <a:pPr marL="0" indent="0">
              <a:buNone/>
            </a:pPr>
            <a:r>
              <a:rPr lang="en-US" sz="1200" b="1" dirty="0"/>
              <a:t>Post Copy:</a:t>
            </a:r>
            <a:r>
              <a:rPr lang="en-US" sz="1200" dirty="0"/>
              <a:t> </a:t>
            </a:r>
          </a:p>
          <a:p>
            <a:pPr marL="0" indent="0">
              <a:buNone/>
            </a:pPr>
            <a:r>
              <a:rPr lang="en-US" sz="1200" i="1" dirty="0"/>
              <a:t>Happy #NationalVeterinaryTechnicianWeek!</a:t>
            </a:r>
          </a:p>
          <a:p>
            <a:pPr marL="0" indent="0">
              <a:buNone/>
            </a:pPr>
            <a:r>
              <a:rPr lang="en-US" sz="1200" i="1" dirty="0">
                <a:solidFill>
                  <a:srgbClr val="FF0000"/>
                </a:solidFill>
              </a:rPr>
              <a:t>[Share a video of one of your Vet Tech’s explaining the importance of regular dental visits and cleanings]</a:t>
            </a:r>
          </a:p>
          <a:p>
            <a:pPr marL="0" indent="0">
              <a:buNone/>
            </a:pPr>
            <a:r>
              <a:rPr lang="en-US" sz="1200" b="1" dirty="0"/>
              <a:t>Post Photo:</a:t>
            </a:r>
            <a:r>
              <a:rPr lang="en-US" sz="1200" dirty="0"/>
              <a:t> </a:t>
            </a:r>
          </a:p>
          <a:p>
            <a:pPr marL="0" indent="0">
              <a:buNone/>
            </a:pPr>
            <a:r>
              <a:rPr lang="en-US" sz="1200" i="1" dirty="0">
                <a:solidFill>
                  <a:schemeClr val="accent1"/>
                </a:solidFill>
              </a:rPr>
              <a:t>In honor of National Veterinary Technician Week, ask one of your vet techs to share their opinion on regular dental cleanings for pet clients.</a:t>
            </a:r>
            <a:endParaRPr lang="en-US" sz="1200" dirty="0">
              <a:solidFill>
                <a:schemeClr val="accent1"/>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Vet Tech Shoutout</a:t>
            </a:r>
            <a:endParaRPr lang="en-US" dirty="0"/>
          </a:p>
          <a:p>
            <a:pPr marL="0" indent="0">
              <a:buNone/>
            </a:pPr>
            <a:r>
              <a:rPr lang="en-US" sz="1200" b="1" dirty="0"/>
              <a:t>Post Copy:</a:t>
            </a:r>
            <a:r>
              <a:rPr lang="en-US" sz="1200" dirty="0"/>
              <a:t> </a:t>
            </a:r>
          </a:p>
          <a:p>
            <a:pPr marL="0" indent="0">
              <a:buNone/>
            </a:pPr>
            <a:r>
              <a:rPr lang="en-US" sz="1200" i="1" dirty="0"/>
              <a:t>Meet </a:t>
            </a:r>
            <a:r>
              <a:rPr lang="en-US" sz="1200" i="1" dirty="0">
                <a:solidFill>
                  <a:srgbClr val="FF0000"/>
                </a:solidFill>
              </a:rPr>
              <a:t>[First Name Last Name]</a:t>
            </a:r>
            <a:r>
              <a:rPr lang="en-US" sz="1200" i="1" dirty="0"/>
              <a:t>, another one of our amazing Veterinary Technicians!</a:t>
            </a:r>
          </a:p>
          <a:p>
            <a:pPr marL="0" indent="0">
              <a:buNone/>
            </a:pPr>
            <a:r>
              <a:rPr lang="en-US" sz="1200" i="1" dirty="0">
                <a:solidFill>
                  <a:srgbClr val="FF0000"/>
                </a:solidFill>
              </a:rPr>
              <a:t>[Share a short bio and give thanks to one of your amazing veterinary technicians]</a:t>
            </a:r>
          </a:p>
          <a:p>
            <a:pPr marL="0" indent="0">
              <a:buNone/>
            </a:pPr>
            <a:r>
              <a:rPr lang="en-US" sz="1200" dirty="0"/>
              <a:t> </a:t>
            </a:r>
            <a:r>
              <a:rPr lang="en-US" sz="1200" b="1" dirty="0"/>
              <a:t>Post Photo:</a:t>
            </a:r>
            <a:r>
              <a:rPr lang="en-US" sz="1200" dirty="0"/>
              <a:t> </a:t>
            </a:r>
          </a:p>
          <a:p>
            <a:pPr marL="0" indent="0">
              <a:buNone/>
            </a:pPr>
            <a:r>
              <a:rPr lang="en-US" sz="1200" i="1" dirty="0">
                <a:solidFill>
                  <a:schemeClr val="accent1"/>
                </a:solidFill>
              </a:rPr>
              <a:t>Share a photo of another one of your veterinary technicians and share a quick bio on them. This will do </a:t>
            </a:r>
            <a:r>
              <a:rPr lang="en-US" sz="1200" b="1" i="1" dirty="0">
                <a:solidFill>
                  <a:schemeClr val="accent1"/>
                </a:solidFill>
              </a:rPr>
              <a:t>great</a:t>
            </a:r>
            <a:r>
              <a:rPr lang="en-US" sz="1200" i="1" dirty="0">
                <a:solidFill>
                  <a:schemeClr val="accent1"/>
                </a:solidFill>
              </a:rPr>
              <a:t> with engagement and will show deserving love to all of our vet techs!</a:t>
            </a:r>
            <a:endParaRPr lang="en-US" sz="1600" dirty="0"/>
          </a:p>
          <a:p>
            <a:pPr marL="0" indent="0">
              <a:buNone/>
            </a:pPr>
            <a:endParaRPr lang="en-US" dirty="0"/>
          </a:p>
        </p:txBody>
      </p:sp>
    </p:spTree>
    <p:extLst>
      <p:ext uri="{BB962C8B-B14F-4D97-AF65-F5344CB8AC3E}">
        <p14:creationId xmlns:p14="http://schemas.microsoft.com/office/powerpoint/2010/main" val="290783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141"/>
            <a:ext cx="8961120" cy="914400"/>
          </a:xfrm>
        </p:spPr>
        <p:txBody>
          <a:bodyPr>
            <a:normAutofit/>
          </a:bodyPr>
          <a:lstStyle/>
          <a:p>
            <a:r>
              <a:rPr lang="en-US" sz="2000" dirty="0"/>
              <a:t>NVA Social Media Support</a:t>
            </a:r>
          </a:p>
        </p:txBody>
      </p:sp>
      <p:sp>
        <p:nvSpPr>
          <p:cNvPr id="3" name="Content Placeholder 2"/>
          <p:cNvSpPr>
            <a:spLocks noGrp="1"/>
          </p:cNvSpPr>
          <p:nvPr>
            <p:ph idx="1"/>
          </p:nvPr>
        </p:nvSpPr>
        <p:spPr>
          <a:xfrm>
            <a:off x="548640" y="1554821"/>
            <a:ext cx="8961120" cy="5029200"/>
          </a:xfrm>
        </p:spPr>
        <p:txBody>
          <a:bodyPr>
            <a:normAutofit/>
          </a:bodyPr>
          <a:lstStyle/>
          <a:p>
            <a:pPr marL="0" indent="0">
              <a:buNone/>
            </a:pPr>
            <a:endParaRPr lang="en-US" sz="1400" i="1" dirty="0">
              <a:solidFill>
                <a:schemeClr val="accent1"/>
              </a:solidFill>
            </a:endParaRPr>
          </a:p>
          <a:p>
            <a:pPr marL="0" indent="0">
              <a:buNone/>
            </a:pPr>
            <a:r>
              <a:rPr lang="en-US" sz="1400" i="1" dirty="0">
                <a:solidFill>
                  <a:schemeClr val="accent1"/>
                </a:solidFill>
              </a:rPr>
              <a:t>NVA auto-post examples:</a:t>
            </a:r>
          </a:p>
          <a:p>
            <a:r>
              <a:rPr lang="en-US" sz="1200" i="1" dirty="0"/>
              <a:t>Pet Holidays</a:t>
            </a:r>
          </a:p>
          <a:p>
            <a:r>
              <a:rPr lang="en-US" sz="1200" i="1" dirty="0"/>
              <a:t>National Holidays</a:t>
            </a:r>
          </a:p>
          <a:p>
            <a:r>
              <a:rPr lang="en-US" sz="1200" i="1" dirty="0"/>
              <a:t>General Business-Drivers</a:t>
            </a:r>
          </a:p>
          <a:p>
            <a:r>
              <a:rPr lang="en-US" sz="1200" i="1" dirty="0"/>
              <a:t>Wellness Tips</a:t>
            </a:r>
          </a:p>
          <a:p>
            <a:r>
              <a:rPr lang="en-US" sz="1200" i="1" dirty="0"/>
              <a:t>Saturday </a:t>
            </a:r>
            <a:r>
              <a:rPr lang="en-US" sz="1200" i="1" dirty="0" err="1"/>
              <a:t>Caturday</a:t>
            </a:r>
            <a:r>
              <a:rPr lang="en-US" sz="1200" i="1" dirty="0"/>
              <a:t> (cat wellness)</a:t>
            </a:r>
          </a:p>
          <a:p>
            <a:r>
              <a:rPr lang="en-US" sz="1200" i="1" dirty="0"/>
              <a:t>Extra social media engagement</a:t>
            </a:r>
          </a:p>
          <a:p>
            <a:r>
              <a:rPr lang="en-US" sz="1200" i="1" dirty="0"/>
              <a:t>And More!</a:t>
            </a:r>
          </a:p>
          <a:p>
            <a:endParaRPr lang="en-US" sz="1200" i="1" dirty="0"/>
          </a:p>
          <a:p>
            <a:endParaRPr lang="en-US" sz="1200" i="1" dirty="0"/>
          </a:p>
        </p:txBody>
      </p:sp>
      <p:sp>
        <p:nvSpPr>
          <p:cNvPr id="4" name="Slide Number Placeholder 3"/>
          <p:cNvSpPr>
            <a:spLocks noGrp="1"/>
          </p:cNvSpPr>
          <p:nvPr>
            <p:ph type="sldNum" sz="quarter" idx="12"/>
          </p:nvPr>
        </p:nvSpPr>
        <p:spPr/>
        <p:txBody>
          <a:bodyPr/>
          <a:lstStyle/>
          <a:p>
            <a:fld id="{FE3369B6-33A8-0143-B72A-A7C4E55F44B6}" type="slidenum">
              <a:rPr lang="en-US" smtClean="0"/>
              <a:t>3</a:t>
            </a:fld>
            <a:endParaRPr lang="en-US" dirty="0"/>
          </a:p>
        </p:txBody>
      </p:sp>
      <p:sp>
        <p:nvSpPr>
          <p:cNvPr id="5" name="Text Placeholder 4"/>
          <p:cNvSpPr>
            <a:spLocks noGrp="1"/>
          </p:cNvSpPr>
          <p:nvPr>
            <p:ph type="body" sz="quarter" idx="13"/>
          </p:nvPr>
        </p:nvSpPr>
        <p:spPr>
          <a:xfrm>
            <a:off x="548640" y="948364"/>
            <a:ext cx="8959850" cy="504334"/>
          </a:xfrm>
        </p:spPr>
        <p:txBody>
          <a:bodyPr>
            <a:noAutofit/>
          </a:bodyPr>
          <a:lstStyle/>
          <a:p>
            <a:r>
              <a:rPr lang="en-US" sz="1200" b="1" dirty="0">
                <a:solidFill>
                  <a:schemeClr val="accent2"/>
                </a:solidFill>
              </a:rPr>
              <a:t>Opt-in to our free </a:t>
            </a:r>
            <a:r>
              <a:rPr lang="en-US" sz="1200" b="1" dirty="0" err="1">
                <a:solidFill>
                  <a:schemeClr val="accent2"/>
                </a:solidFill>
              </a:rPr>
              <a:t>nva</a:t>
            </a:r>
            <a:r>
              <a:rPr lang="en-US" sz="1200" b="1" dirty="0">
                <a:solidFill>
                  <a:schemeClr val="accent2"/>
                </a:solidFill>
              </a:rPr>
              <a:t> social media support! </a:t>
            </a:r>
            <a:r>
              <a:rPr lang="en-US" sz="1200" dirty="0"/>
              <a:t>We will post on your behalf Thursdays and Saturdays! </a:t>
            </a:r>
            <a:r>
              <a:rPr lang="en-US" sz="1200" dirty="0">
                <a:solidFill>
                  <a:schemeClr val="accent2"/>
                </a:solidFill>
              </a:rPr>
              <a:t>Email </a:t>
            </a:r>
            <a:r>
              <a:rPr lang="en-US" sz="1200" dirty="0">
                <a:solidFill>
                  <a:schemeClr val="accent2"/>
                </a:solidFill>
                <a:hlinkClick r:id="rId2"/>
              </a:rPr>
              <a:t>marketing@nva.com</a:t>
            </a:r>
            <a:r>
              <a:rPr lang="en-US" sz="1200" dirty="0">
                <a:solidFill>
                  <a:schemeClr val="accent2"/>
                </a:solidFill>
              </a:rPr>
              <a:t> to get started!</a:t>
            </a:r>
          </a:p>
        </p:txBody>
      </p:sp>
      <p:sp>
        <p:nvSpPr>
          <p:cNvPr id="13" name="TextBox 12"/>
          <p:cNvSpPr txBox="1"/>
          <p:nvPr/>
        </p:nvSpPr>
        <p:spPr>
          <a:xfrm>
            <a:off x="295271" y="5086366"/>
            <a:ext cx="2415854" cy="1631216"/>
          </a:xfrm>
          <a:prstGeom prst="rect">
            <a:avLst/>
          </a:prstGeom>
          <a:noFill/>
        </p:spPr>
        <p:txBody>
          <a:bodyPr wrap="square" rtlCol="0">
            <a:spAutoFit/>
          </a:bodyPr>
          <a:lstStyle/>
          <a:p>
            <a:pPr algn="ctr"/>
            <a:r>
              <a:rPr lang="en-US" i="1" dirty="0">
                <a:solidFill>
                  <a:schemeClr val="accent2"/>
                </a:solidFill>
              </a:rPr>
              <a:t>See why </a:t>
            </a:r>
            <a:r>
              <a:rPr lang="en-US" b="1" i="1" dirty="0">
                <a:solidFill>
                  <a:schemeClr val="accent2"/>
                </a:solidFill>
              </a:rPr>
              <a:t>over</a:t>
            </a:r>
            <a:r>
              <a:rPr lang="en-US" i="1" dirty="0">
                <a:solidFill>
                  <a:schemeClr val="accent2"/>
                </a:solidFill>
              </a:rPr>
              <a:t> </a:t>
            </a:r>
            <a:r>
              <a:rPr lang="en-US" b="1" i="1" dirty="0">
                <a:solidFill>
                  <a:schemeClr val="accent1"/>
                </a:solidFill>
              </a:rPr>
              <a:t>450</a:t>
            </a:r>
            <a:r>
              <a:rPr lang="en-US" i="1" dirty="0">
                <a:solidFill>
                  <a:schemeClr val="accent2"/>
                </a:solidFill>
              </a:rPr>
              <a:t> NVA General Practices love our auto-posts!</a:t>
            </a:r>
          </a:p>
          <a:p>
            <a:pPr algn="ctr"/>
            <a:endParaRPr lang="en-US" i="1" dirty="0">
              <a:solidFill>
                <a:schemeClr val="accent2"/>
              </a:solidFill>
            </a:endParaRPr>
          </a:p>
          <a:p>
            <a:pPr algn="ctr"/>
            <a:r>
              <a:rPr lang="en-US" sz="1400" i="1" dirty="0">
                <a:solidFill>
                  <a:schemeClr val="accent2"/>
                </a:solidFill>
              </a:rPr>
              <a:t>Email </a:t>
            </a:r>
            <a:r>
              <a:rPr lang="en-US" sz="1400" i="1" dirty="0">
                <a:solidFill>
                  <a:schemeClr val="accent2"/>
                </a:solidFill>
                <a:hlinkClick r:id="rId2"/>
              </a:rPr>
              <a:t>marketing@nva.com</a:t>
            </a:r>
            <a:r>
              <a:rPr lang="en-US" sz="1400" i="1" dirty="0">
                <a:solidFill>
                  <a:schemeClr val="accent2"/>
                </a:solidFill>
              </a:rPr>
              <a:t> to learn more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8036" y="4673555"/>
            <a:ext cx="2890887" cy="301926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6807" y="1359705"/>
            <a:ext cx="3064994" cy="315573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1803" y="1359705"/>
            <a:ext cx="3003354" cy="3155734"/>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04237" y="4926780"/>
            <a:ext cx="3470133" cy="2745286"/>
          </a:xfrm>
          <a:prstGeom prst="rect">
            <a:avLst/>
          </a:prstGeom>
        </p:spPr>
      </p:pic>
    </p:spTree>
    <p:extLst>
      <p:ext uri="{BB962C8B-B14F-4D97-AF65-F5344CB8AC3E}">
        <p14:creationId xmlns:p14="http://schemas.microsoft.com/office/powerpoint/2010/main" val="37799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10/23 – Saturday </a:t>
            </a:r>
            <a:r>
              <a:rPr lang="en-US" dirty="0" err="1"/>
              <a:t>Caturday</a:t>
            </a:r>
            <a:r>
              <a:rPr lang="en-US" dirty="0"/>
              <a:t> </a:t>
            </a:r>
          </a:p>
        </p:txBody>
      </p:sp>
      <p:sp>
        <p:nvSpPr>
          <p:cNvPr id="3" name="Content Placeholder 2"/>
          <p:cNvSpPr>
            <a:spLocks noGrp="1"/>
          </p:cNvSpPr>
          <p:nvPr>
            <p:ph idx="1"/>
          </p:nvPr>
        </p:nvSpPr>
        <p:spPr>
          <a:xfrm>
            <a:off x="548640" y="2183576"/>
            <a:ext cx="8961120" cy="5029200"/>
          </a:xfrm>
        </p:spPr>
        <p:txBody>
          <a:bodyPr>
            <a:normAutofit/>
          </a:bodyPr>
          <a:lstStyle/>
          <a:p>
            <a:pPr marL="0" indent="0">
              <a:buNone/>
            </a:pPr>
            <a:r>
              <a:rPr lang="en-US" sz="1400" b="1" dirty="0">
                <a:solidFill>
                  <a:srgbClr val="0070C0"/>
                </a:solidFill>
              </a:rPr>
              <a:t>National Cat Day (10/29)</a:t>
            </a:r>
          </a:p>
          <a:p>
            <a:pPr marL="0" indent="0">
              <a:buNone/>
            </a:pPr>
            <a:r>
              <a:rPr lang="en-US" sz="1200" b="1" dirty="0"/>
              <a:t>Post Copy:</a:t>
            </a:r>
            <a:r>
              <a:rPr lang="en-US" sz="1200" dirty="0"/>
              <a:t> </a:t>
            </a:r>
          </a:p>
          <a:p>
            <a:pPr marL="0" indent="0">
              <a:buNone/>
            </a:pPr>
            <a:r>
              <a:rPr lang="en-US" sz="1200" dirty="0"/>
              <a:t>National Cat Day is coming up next week! Thank you to our feline-friends who provide us with companionship, love, and never a dull moment in our lives. We look forward to celebrating our feline-clients over the next week. Share a photo of your cat below!</a:t>
            </a:r>
          </a:p>
          <a:p>
            <a:pPr marL="0" indent="0">
              <a:buNone/>
            </a:pPr>
            <a:r>
              <a:rPr lang="en-US" sz="1200" b="1" dirty="0"/>
              <a:t>Post Photo:</a:t>
            </a:r>
            <a:r>
              <a:rPr lang="en-US" sz="1200" dirty="0"/>
              <a:t> </a:t>
            </a:r>
          </a:p>
          <a:p>
            <a:pPr marL="0" indent="0">
              <a:buNone/>
            </a:pPr>
            <a:endParaRPr lang="en-US" sz="1200" dirty="0"/>
          </a:p>
        </p:txBody>
      </p:sp>
      <p:sp>
        <p:nvSpPr>
          <p:cNvPr id="4" name="Slide Number Placeholder 3"/>
          <p:cNvSpPr>
            <a:spLocks noGrp="1"/>
          </p:cNvSpPr>
          <p:nvPr>
            <p:ph type="sldNum" sz="quarter" idx="12"/>
          </p:nvPr>
        </p:nvSpPr>
        <p:spPr/>
        <p:txBody>
          <a:bodyPr/>
          <a:lstStyle/>
          <a:p>
            <a:fld id="{FE3369B6-33A8-0143-B72A-A7C4E55F44B6}" type="slidenum">
              <a:rPr lang="en-US" smtClean="0"/>
              <a:t>30</a:t>
            </a:fld>
            <a:endParaRPr lang="en-US" dirty="0"/>
          </a:p>
        </p:txBody>
      </p:sp>
      <p:sp>
        <p:nvSpPr>
          <p:cNvPr id="8" name="Rectangle 7"/>
          <p:cNvSpPr/>
          <p:nvPr/>
        </p:nvSpPr>
        <p:spPr>
          <a:xfrm>
            <a:off x="292261" y="1334981"/>
            <a:ext cx="9766139"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2"/>
              </a:rPr>
              <a:t>MARKETING@NVA.COM</a:t>
            </a:r>
            <a:r>
              <a:rPr lang="en-US" sz="1600" b="1" dirty="0">
                <a:solidFill>
                  <a:srgbClr val="C00000"/>
                </a:solidFill>
              </a:rPr>
              <a:t> TO GET STARTED. </a:t>
            </a:r>
          </a:p>
        </p:txBody>
      </p:sp>
      <p:pic>
        <p:nvPicPr>
          <p:cNvPr id="7" name="Picture 6" descr="C:\Users\Misha.Goetze\AppData\Local\Microsoft\Windows\INetCache\Content.Word\catsolologo.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2821" y="835592"/>
            <a:ext cx="266700" cy="413385"/>
          </a:xfrm>
          <a:prstGeom prst="rect">
            <a:avLst/>
          </a:prstGeom>
          <a:noFill/>
          <a:ln>
            <a:noFill/>
          </a:ln>
        </p:spPr>
      </p:pic>
      <p:pic>
        <p:nvPicPr>
          <p:cNvPr id="9" name="Picture 8" descr="Two cats with their mouths open&#10;&#10;Description automatically generated with low confidence">
            <a:extLst>
              <a:ext uri="{FF2B5EF4-FFF2-40B4-BE49-F238E27FC236}">
                <a16:creationId xmlns:a16="http://schemas.microsoft.com/office/drawing/2014/main" id="{E3EA9DD6-0A2D-465A-94F5-7387A08192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105" y="3886200"/>
            <a:ext cx="4362450" cy="2607285"/>
          </a:xfrm>
          <a:prstGeom prst="rect">
            <a:avLst/>
          </a:prstGeom>
        </p:spPr>
      </p:pic>
    </p:spTree>
    <p:extLst>
      <p:ext uri="{BB962C8B-B14F-4D97-AF65-F5344CB8AC3E}">
        <p14:creationId xmlns:p14="http://schemas.microsoft.com/office/powerpoint/2010/main" val="61062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10/25 – Most Important Monday</a:t>
            </a:r>
          </a:p>
        </p:txBody>
      </p:sp>
      <p:sp>
        <p:nvSpPr>
          <p:cNvPr id="5" name="Slide Number Placeholder 4"/>
          <p:cNvSpPr>
            <a:spLocks noGrp="1"/>
          </p:cNvSpPr>
          <p:nvPr>
            <p:ph type="sldNum" sz="quarter" idx="12"/>
          </p:nvPr>
        </p:nvSpPr>
        <p:spPr/>
        <p:txBody>
          <a:bodyPr/>
          <a:lstStyle/>
          <a:p>
            <a:fld id="{FE3369B6-33A8-0143-B72A-A7C4E55F44B6}" type="slidenum">
              <a:rPr lang="en-US" smtClean="0"/>
              <a:t>31</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1. </a:t>
            </a:r>
            <a:r>
              <a:rPr lang="en-US" sz="1400" b="1" dirty="0">
                <a:solidFill>
                  <a:srgbClr val="0070C0"/>
                </a:solidFill>
              </a:rPr>
              <a:t>We’re Hiring</a:t>
            </a:r>
            <a:endParaRPr lang="en-US" sz="1400" dirty="0"/>
          </a:p>
          <a:p>
            <a:pPr marL="0" indent="0">
              <a:buNone/>
            </a:pPr>
            <a:r>
              <a:rPr lang="en-US" sz="1200" b="1" dirty="0"/>
              <a:t>Post Copy:</a:t>
            </a:r>
            <a:r>
              <a:rPr lang="en-US" sz="1200" dirty="0"/>
              <a:t> </a:t>
            </a:r>
          </a:p>
          <a:p>
            <a:pPr marL="0" indent="0">
              <a:buNone/>
            </a:pPr>
            <a:r>
              <a:rPr lang="en-US" sz="1200" dirty="0"/>
              <a:t>We’re hiring! If you’re looking for a rewarding career in pet care, please visit our website’s “Careers” tab to find out more about our open positions – or give us a call to discuss! </a:t>
            </a:r>
            <a:r>
              <a:rPr lang="en-US" sz="1200" dirty="0">
                <a:solidFill>
                  <a:srgbClr val="FF0000"/>
                </a:solidFill>
              </a:rPr>
              <a:t>[INSERT HOSPITAL WEBSITE AND PHONE NUMBER]</a:t>
            </a:r>
          </a:p>
          <a:p>
            <a:pPr marL="0" indent="0">
              <a:buNone/>
            </a:pPr>
            <a:r>
              <a:rPr lang="en-US" sz="1200" b="1" dirty="0"/>
              <a:t>Post Photo:</a:t>
            </a:r>
          </a:p>
          <a:p>
            <a:pPr marL="0" indent="0">
              <a:buNone/>
            </a:pPr>
            <a:endParaRPr lang="en-US" sz="1200" dirty="0"/>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Dentistry Visit</a:t>
            </a:r>
            <a:endParaRPr lang="en-US" sz="1400" dirty="0"/>
          </a:p>
          <a:p>
            <a:pPr marL="0" indent="0">
              <a:buNone/>
            </a:pPr>
            <a:r>
              <a:rPr lang="en-US" sz="1200" b="1" dirty="0"/>
              <a:t>Post Copy:</a:t>
            </a:r>
            <a:r>
              <a:rPr lang="en-US" sz="1200" dirty="0"/>
              <a:t> </a:t>
            </a:r>
          </a:p>
          <a:p>
            <a:pPr marL="0" indent="0">
              <a:buNone/>
            </a:pPr>
            <a:r>
              <a:rPr lang="en-US" sz="1200" i="1" dirty="0"/>
              <a:t>For this Friday’s #NationalCatDay, we are happy to announce that we are offering </a:t>
            </a:r>
            <a:r>
              <a:rPr lang="en-US" sz="1200" i="1" dirty="0">
                <a:solidFill>
                  <a:srgbClr val="FF0000"/>
                </a:solidFill>
              </a:rPr>
              <a:t>$[xx] </a:t>
            </a:r>
            <a:r>
              <a:rPr lang="en-US" sz="1200" i="1" dirty="0"/>
              <a:t>off your cat’s next dental cleaning with us! Proper dental care and hygiene is important for your cat’s health. Call us today for more information. </a:t>
            </a:r>
            <a:r>
              <a:rPr lang="en-US" sz="1200" i="1" dirty="0">
                <a:solidFill>
                  <a:srgbClr val="FF0000"/>
                </a:solidFill>
              </a:rPr>
              <a:t>[Hospital Phone Number]</a:t>
            </a:r>
            <a:r>
              <a:rPr lang="en-US" sz="1200" i="1" dirty="0"/>
              <a:t>.</a:t>
            </a:r>
          </a:p>
          <a:p>
            <a:pPr marL="0" indent="0">
              <a:buNone/>
            </a:pPr>
            <a:r>
              <a:rPr lang="en-US" sz="1200" dirty="0"/>
              <a:t> </a:t>
            </a:r>
            <a:r>
              <a:rPr lang="en-US" sz="1200" b="1" dirty="0"/>
              <a:t>Post Photo:</a:t>
            </a:r>
            <a:r>
              <a:rPr lang="en-US" sz="1200" dirty="0"/>
              <a:t> </a:t>
            </a:r>
          </a:p>
          <a:p>
            <a:pPr marL="0" indent="0">
              <a:buNone/>
            </a:pPr>
            <a:r>
              <a:rPr lang="en-US" sz="1200" i="1" dirty="0">
                <a:solidFill>
                  <a:srgbClr val="0070C0"/>
                </a:solidFill>
              </a:rPr>
              <a:t>*No post photo</a:t>
            </a:r>
            <a:endParaRPr lang="en-US" sz="1600" dirty="0">
              <a:solidFill>
                <a:srgbClr val="0070C0"/>
              </a:solidFill>
            </a:endParaRPr>
          </a:p>
        </p:txBody>
      </p:sp>
      <p:pic>
        <p:nvPicPr>
          <p:cNvPr id="10" name="Picture 9" descr="Download Free png Push Pin Icon Free Icons and - DLPNG.com"/>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8503" y="945674"/>
            <a:ext cx="297180" cy="297180"/>
          </a:xfrm>
          <a:prstGeom prst="rect">
            <a:avLst/>
          </a:prstGeom>
          <a:noFill/>
          <a:ln>
            <a:noFill/>
          </a:ln>
        </p:spPr>
      </p:pic>
      <p:pic>
        <p:nvPicPr>
          <p:cNvPr id="4" name="Picture 3" descr="A picture containing text, sitting, cat, mammal&#10;&#10;Description automatically generated">
            <a:extLst>
              <a:ext uri="{FF2B5EF4-FFF2-40B4-BE49-F238E27FC236}">
                <a16:creationId xmlns:a16="http://schemas.microsoft.com/office/drawing/2014/main" id="{3BA0A917-877B-44F1-B9FE-08568FF50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4306" y="3829050"/>
            <a:ext cx="3065844" cy="3074176"/>
          </a:xfrm>
          <a:prstGeom prst="rect">
            <a:avLst/>
          </a:prstGeom>
        </p:spPr>
      </p:pic>
      <p:sp>
        <p:nvSpPr>
          <p:cNvPr id="11" name="Rectangle 10">
            <a:extLst>
              <a:ext uri="{FF2B5EF4-FFF2-40B4-BE49-F238E27FC236}">
                <a16:creationId xmlns:a16="http://schemas.microsoft.com/office/drawing/2014/main" id="{1C2545EA-8FF5-4BBA-B5E8-CD31B1F2D3EC}"/>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spTree>
    <p:extLst>
      <p:ext uri="{BB962C8B-B14F-4D97-AF65-F5344CB8AC3E}">
        <p14:creationId xmlns:p14="http://schemas.microsoft.com/office/powerpoint/2010/main" val="646896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16343"/>
            <a:ext cx="8961120" cy="914400"/>
          </a:xfrm>
        </p:spPr>
        <p:txBody>
          <a:bodyPr/>
          <a:lstStyle/>
          <a:p>
            <a:r>
              <a:rPr lang="en-US" dirty="0"/>
              <a:t>10/26 – Email Tuesday</a:t>
            </a:r>
          </a:p>
        </p:txBody>
      </p:sp>
      <p:sp>
        <p:nvSpPr>
          <p:cNvPr id="4" name="Slide Number Placeholder 3"/>
          <p:cNvSpPr>
            <a:spLocks noGrp="1"/>
          </p:cNvSpPr>
          <p:nvPr>
            <p:ph type="sldNum" sz="quarter" idx="12"/>
          </p:nvPr>
        </p:nvSpPr>
        <p:spPr>
          <a:xfrm>
            <a:off x="495150" y="7464617"/>
            <a:ext cx="2263140" cy="182880"/>
          </a:xfrm>
        </p:spPr>
        <p:txBody>
          <a:bodyPr/>
          <a:lstStyle/>
          <a:p>
            <a:fld id="{FE3369B6-33A8-0143-B72A-A7C4E55F44B6}" type="slidenum">
              <a:rPr lang="en-US" smtClean="0"/>
              <a:t>32</a:t>
            </a:fld>
            <a:endParaRPr lang="en-US" dirty="0"/>
          </a:p>
        </p:txBody>
      </p:sp>
      <p:pic>
        <p:nvPicPr>
          <p:cNvPr id="6" name="Picture 5" descr="Email Icon PNG Transparent Email Icon.PNG Images. | PlusPNG"/>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4255" y="796664"/>
            <a:ext cx="194945" cy="139065"/>
          </a:xfrm>
          <a:prstGeom prst="rect">
            <a:avLst/>
          </a:prstGeom>
          <a:noFill/>
          <a:ln>
            <a:noFill/>
          </a:ln>
        </p:spPr>
      </p:pic>
      <p:sp>
        <p:nvSpPr>
          <p:cNvPr id="15" name="Rectangle 14">
            <a:extLst>
              <a:ext uri="{FF2B5EF4-FFF2-40B4-BE49-F238E27FC236}">
                <a16:creationId xmlns:a16="http://schemas.microsoft.com/office/drawing/2014/main" id="{1D158BFA-189C-479D-BBD4-052741A84CB7}"/>
              </a:ext>
            </a:extLst>
          </p:cNvPr>
          <p:cNvSpPr/>
          <p:nvPr/>
        </p:nvSpPr>
        <p:spPr>
          <a:xfrm>
            <a:off x="125186" y="4305352"/>
            <a:ext cx="9808028" cy="2677656"/>
          </a:xfrm>
          <a:prstGeom prst="rect">
            <a:avLst/>
          </a:prstGeom>
        </p:spPr>
        <p:txBody>
          <a:bodyPr wrap="square">
            <a:spAutoFit/>
          </a:bodyPr>
          <a:lstStyle/>
          <a:p>
            <a:r>
              <a:rPr lang="en-US" sz="1200" dirty="0">
                <a:solidFill>
                  <a:schemeClr val="accent1"/>
                </a:solidFill>
              </a:rPr>
              <a:t>Subject Line: </a:t>
            </a:r>
            <a:r>
              <a:rPr lang="en-US" sz="1200" dirty="0"/>
              <a:t>Interested in a career in the veterinary field?  We’re hiring!</a:t>
            </a:r>
          </a:p>
          <a:p>
            <a:endParaRPr lang="en-US" sz="1200" dirty="0"/>
          </a:p>
          <a:p>
            <a:r>
              <a:rPr lang="en-US" sz="1200" dirty="0"/>
              <a:t>Dear Clients,</a:t>
            </a:r>
          </a:p>
          <a:p>
            <a:endParaRPr lang="en-US" sz="1200" dirty="0"/>
          </a:p>
          <a:p>
            <a:r>
              <a:rPr lang="en-US" sz="1200" dirty="0"/>
              <a:t>Here at </a:t>
            </a:r>
            <a:r>
              <a:rPr lang="en-US" sz="1200" dirty="0">
                <a:solidFill>
                  <a:srgbClr val="FF0000"/>
                </a:solidFill>
              </a:rPr>
              <a:t>[ENTER HOSPITAL NAME] </a:t>
            </a:r>
            <a:r>
              <a:rPr lang="en-US" sz="1200" dirty="0"/>
              <a:t>we’re always looking for top quality professionals that LOVE animals and their wellbeing.  If you or someone you know is looking for a rewarding career in pet care, please visit our website’s “Careers” tab to find out more about our open positions – or give us a call to hear why we love our jobs so much!</a:t>
            </a:r>
          </a:p>
          <a:p>
            <a:endParaRPr lang="en-US" sz="1200" dirty="0"/>
          </a:p>
          <a:p>
            <a:r>
              <a:rPr lang="en-US" sz="1200" dirty="0"/>
              <a:t>Warmly,</a:t>
            </a:r>
          </a:p>
          <a:p>
            <a:endParaRPr lang="en-US" sz="1200" dirty="0"/>
          </a:p>
          <a:p>
            <a:r>
              <a:rPr lang="en-US" sz="1200" dirty="0"/>
              <a:t>The Doctors &amp; Staff at </a:t>
            </a:r>
            <a:r>
              <a:rPr lang="en-US" sz="1200" dirty="0">
                <a:solidFill>
                  <a:srgbClr val="FF0000"/>
                </a:solidFill>
              </a:rPr>
              <a:t>[ENTER HOSPITAL NAME]</a:t>
            </a:r>
          </a:p>
          <a:p>
            <a:r>
              <a:rPr lang="en-US" sz="1200" dirty="0">
                <a:solidFill>
                  <a:srgbClr val="FF0000"/>
                </a:solidFill>
              </a:rPr>
              <a:t>[ENTER WEBSITE ADDRESS &amp; PHONE NUMBER]</a:t>
            </a:r>
          </a:p>
          <a:p>
            <a:r>
              <a:rPr lang="en-US" sz="1200" i="1" dirty="0">
                <a:solidFill>
                  <a:schemeClr val="accent1"/>
                </a:solidFill>
              </a:rPr>
              <a:t>***********************************************************************************************************************</a:t>
            </a:r>
            <a:endParaRPr lang="en-US" sz="1200" i="1" dirty="0">
              <a:solidFill>
                <a:srgbClr val="FF0000"/>
              </a:solidFill>
            </a:endParaRPr>
          </a:p>
          <a:p>
            <a:endParaRPr lang="en-US" sz="1200" i="1" dirty="0">
              <a:solidFill>
                <a:srgbClr val="FF0000"/>
              </a:solidFill>
            </a:endParaRPr>
          </a:p>
        </p:txBody>
      </p:sp>
      <p:sp>
        <p:nvSpPr>
          <p:cNvPr id="7" name="TextBox 6"/>
          <p:cNvSpPr txBox="1"/>
          <p:nvPr/>
        </p:nvSpPr>
        <p:spPr>
          <a:xfrm>
            <a:off x="631364" y="1124623"/>
            <a:ext cx="8600724" cy="1261884"/>
          </a:xfrm>
          <a:prstGeom prst="rect">
            <a:avLst/>
          </a:prstGeom>
          <a:noFill/>
        </p:spPr>
        <p:txBody>
          <a:bodyPr wrap="square" rtlCol="0">
            <a:spAutoFit/>
          </a:bodyPr>
          <a:lstStyle/>
          <a:p>
            <a:r>
              <a:rPr lang="en-US" sz="1200" b="1" dirty="0"/>
              <a:t>AllyDVM:  </a:t>
            </a:r>
            <a:r>
              <a:rPr lang="en-US" sz="1200" dirty="0"/>
              <a:t>Edit, copy and paste the messaging below and use the pre-loaded banners to create and send a new Mass Email to your clients. Include OBT button available in your image library and add hyperlink to the Vetstoria page. </a:t>
            </a:r>
          </a:p>
          <a:p>
            <a:endParaRPr lang="en-US" sz="1400" dirty="0"/>
          </a:p>
          <a:p>
            <a:endParaRPr lang="en-US" sz="1400" b="1" dirty="0"/>
          </a:p>
          <a:p>
            <a:endParaRPr lang="en-US" sz="1200" b="1" dirty="0"/>
          </a:p>
          <a:p>
            <a:r>
              <a:rPr lang="en-US" sz="1200" b="1" dirty="0"/>
              <a:t>3</a:t>
            </a:r>
            <a:r>
              <a:rPr lang="en-US" sz="1200" b="1" baseline="30000" dirty="0"/>
              <a:t>rd</a:t>
            </a:r>
            <a:r>
              <a:rPr lang="en-US" sz="1200" b="1" dirty="0"/>
              <a:t> Party Vendors:   </a:t>
            </a:r>
            <a:r>
              <a:rPr lang="en-US" sz="1200" dirty="0"/>
              <a:t>Use the banners and copy below with your client communication platform</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8786" y="1656084"/>
            <a:ext cx="1260828" cy="44899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25" y="6888585"/>
            <a:ext cx="1240450" cy="44174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3962" y="6871799"/>
            <a:ext cx="1334726" cy="47531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4952" y="6875435"/>
            <a:ext cx="1260133" cy="448753"/>
          </a:xfrm>
          <a:prstGeom prst="rect">
            <a:avLst/>
          </a:prstGeom>
        </p:spPr>
      </p:pic>
      <p:pic>
        <p:nvPicPr>
          <p:cNvPr id="16" name="Picture 15">
            <a:extLst>
              <a:ext uri="{FF2B5EF4-FFF2-40B4-BE49-F238E27FC236}">
                <a16:creationId xmlns:a16="http://schemas.microsoft.com/office/drawing/2014/main" id="{6AFA103D-5D0C-47ED-A929-E877EBCDB6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4129" y="2545996"/>
            <a:ext cx="2214789" cy="1340204"/>
          </a:xfrm>
          <a:prstGeom prst="rect">
            <a:avLst/>
          </a:prstGeom>
          <a:ln>
            <a:solidFill>
              <a:schemeClr val="accent1">
                <a:lumMod val="50000"/>
              </a:schemeClr>
            </a:solidFill>
          </a:ln>
        </p:spPr>
      </p:pic>
      <p:pic>
        <p:nvPicPr>
          <p:cNvPr id="17" name="Picture 16" descr="A picture containing text, cat, mammal, domestic cat&#10;&#10;Description automatically generated">
            <a:extLst>
              <a:ext uri="{FF2B5EF4-FFF2-40B4-BE49-F238E27FC236}">
                <a16:creationId xmlns:a16="http://schemas.microsoft.com/office/drawing/2014/main" id="{5B495B10-B52B-452E-B358-D427FCD149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29200" y="2545996"/>
            <a:ext cx="2214789" cy="1340204"/>
          </a:xfrm>
          <a:prstGeom prst="rect">
            <a:avLst/>
          </a:prstGeom>
          <a:ln>
            <a:solidFill>
              <a:schemeClr val="accent1">
                <a:lumMod val="50000"/>
              </a:schemeClr>
            </a:solidFill>
          </a:ln>
        </p:spPr>
      </p:pic>
    </p:spTree>
    <p:extLst>
      <p:ext uri="{BB962C8B-B14F-4D97-AF65-F5344CB8AC3E}">
        <p14:creationId xmlns:p14="http://schemas.microsoft.com/office/powerpoint/2010/main" val="346847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3369B6-33A8-0143-B72A-A7C4E55F44B6}" type="slidenum">
              <a:rPr lang="en-US" smtClean="0"/>
              <a:t>33</a:t>
            </a:fld>
            <a:endParaRPr lang="en-US" dirty="0"/>
          </a:p>
        </p:txBody>
      </p:sp>
      <p:sp>
        <p:nvSpPr>
          <p:cNvPr id="5" name="Text Placeholder 4"/>
          <p:cNvSpPr>
            <a:spLocks noGrp="1"/>
          </p:cNvSpPr>
          <p:nvPr>
            <p:ph type="body" sz="quarter" idx="13"/>
          </p:nvPr>
        </p:nvSpPr>
        <p:spPr/>
        <p:txBody>
          <a:bodyPr/>
          <a:lstStyle/>
          <a:p>
            <a:r>
              <a:rPr lang="en-US" dirty="0"/>
              <a:t>Click the links to see the weekly client engagement from covetrus and vetsource</a:t>
            </a:r>
          </a:p>
        </p:txBody>
      </p:sp>
      <p:sp>
        <p:nvSpPr>
          <p:cNvPr id="6" name="Title 1"/>
          <p:cNvSpPr>
            <a:spLocks noGrp="1"/>
          </p:cNvSpPr>
          <p:nvPr>
            <p:ph type="title"/>
          </p:nvPr>
        </p:nvSpPr>
        <p:spPr>
          <a:xfrm>
            <a:off x="548640" y="457200"/>
            <a:ext cx="8961120" cy="914400"/>
          </a:xfrm>
        </p:spPr>
        <p:txBody>
          <a:bodyPr/>
          <a:lstStyle/>
          <a:p>
            <a:r>
              <a:rPr lang="en-US" dirty="0"/>
              <a:t>10/26 – Vendor Email</a:t>
            </a:r>
          </a:p>
        </p:txBody>
      </p:sp>
      <p:sp>
        <p:nvSpPr>
          <p:cNvPr id="7" name="TextBox 6">
            <a:extLst>
              <a:ext uri="{FF2B5EF4-FFF2-40B4-BE49-F238E27FC236}">
                <a16:creationId xmlns:a16="http://schemas.microsoft.com/office/drawing/2014/main" id="{D12D7BCB-FB9E-41D5-86DE-A2645678F487}"/>
              </a:ext>
            </a:extLst>
          </p:cNvPr>
          <p:cNvSpPr txBox="1"/>
          <p:nvPr/>
        </p:nvSpPr>
        <p:spPr>
          <a:xfrm>
            <a:off x="540082" y="3046362"/>
            <a:ext cx="87100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Covetrus</a:t>
            </a:r>
            <a:r>
              <a:rPr lang="en-US" dirty="0"/>
              <a:t> monthly marketing materials click </a:t>
            </a:r>
            <a:r>
              <a:rPr lang="en-US" dirty="0">
                <a:hlinkClick r:id="rId2"/>
              </a:rPr>
              <a:t>here</a:t>
            </a:r>
            <a:r>
              <a:rPr lang="en-US" dirty="0"/>
              <a:t> </a:t>
            </a:r>
          </a:p>
        </p:txBody>
      </p:sp>
      <p:sp>
        <p:nvSpPr>
          <p:cNvPr id="10" name="TextBox 9">
            <a:extLst>
              <a:ext uri="{FF2B5EF4-FFF2-40B4-BE49-F238E27FC236}">
                <a16:creationId xmlns:a16="http://schemas.microsoft.com/office/drawing/2014/main" id="{F28D7F39-1314-4CEA-B510-6EA951716C45}"/>
              </a:ext>
            </a:extLst>
          </p:cNvPr>
          <p:cNvSpPr txBox="1"/>
          <p:nvPr/>
        </p:nvSpPr>
        <p:spPr>
          <a:xfrm>
            <a:off x="549275" y="2313793"/>
            <a:ext cx="93196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b="1" dirty="0" err="1"/>
              <a:t>Vetsource</a:t>
            </a:r>
            <a:r>
              <a:rPr lang="en-US" dirty="0"/>
              <a:t> monthly marketing materials including </a:t>
            </a:r>
            <a:r>
              <a:rPr lang="en-US" dirty="0" err="1"/>
              <a:t>PetMail</a:t>
            </a:r>
            <a:r>
              <a:rPr lang="en-US" dirty="0"/>
              <a:t> and Social Media Posts click </a:t>
            </a:r>
            <a:r>
              <a:rPr lang="en-US" dirty="0">
                <a:hlinkClick r:id="rId3"/>
              </a:rPr>
              <a:t>here</a:t>
            </a:r>
            <a:endParaRPr lang="en-US" dirty="0"/>
          </a:p>
        </p:txBody>
      </p:sp>
    </p:spTree>
    <p:extLst>
      <p:ext uri="{BB962C8B-B14F-4D97-AF65-F5344CB8AC3E}">
        <p14:creationId xmlns:p14="http://schemas.microsoft.com/office/powerpoint/2010/main" val="2720283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10/27 – Wellness Wednesday</a:t>
            </a:r>
          </a:p>
        </p:txBody>
      </p:sp>
      <p:sp>
        <p:nvSpPr>
          <p:cNvPr id="5" name="Slide Number Placeholder 4"/>
          <p:cNvSpPr>
            <a:spLocks noGrp="1"/>
          </p:cNvSpPr>
          <p:nvPr>
            <p:ph type="sldNum" sz="quarter" idx="12"/>
          </p:nvPr>
        </p:nvSpPr>
        <p:spPr/>
        <p:txBody>
          <a:bodyPr/>
          <a:lstStyle/>
          <a:p>
            <a:fld id="{FE3369B6-33A8-0143-B72A-A7C4E55F44B6}" type="slidenum">
              <a:rPr lang="en-US" smtClean="0"/>
              <a:t>34</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PAW Plans</a:t>
            </a:r>
          </a:p>
          <a:p>
            <a:pPr marL="0" indent="0">
              <a:buNone/>
            </a:pPr>
            <a:r>
              <a:rPr lang="en-US" sz="1200" b="1" dirty="0"/>
              <a:t>Post Copy:</a:t>
            </a:r>
          </a:p>
          <a:p>
            <a:pPr marL="0" indent="0">
              <a:buNone/>
            </a:pPr>
            <a:r>
              <a:rPr lang="en-US" sz="1200" b="0" i="1" kern="1200" dirty="0">
                <a:solidFill>
                  <a:schemeClr val="dk1"/>
                </a:solidFill>
                <a:effectLst/>
                <a:latin typeface="+mn-lt"/>
                <a:ea typeface="+mn-ea"/>
                <a:cs typeface="+mn-cs"/>
              </a:rPr>
              <a:t>The American Animal Hospital Association recommends annual cleanings start at age 1 for cats and small to medium sized dogs, and at age 2 for larger dogs. </a:t>
            </a:r>
            <a:r>
              <a:rPr lang="en-US" sz="1200" b="0" i="1" kern="1200" dirty="0">
                <a:solidFill>
                  <a:srgbClr val="FF0000"/>
                </a:solidFill>
                <a:effectLst/>
                <a:latin typeface="+mn-lt"/>
                <a:ea typeface="+mn-ea"/>
                <a:cs typeface="+mn-cs"/>
              </a:rPr>
              <a:t>[Hospital Name] </a:t>
            </a:r>
            <a:r>
              <a:rPr lang="en-US" sz="1200" b="0" i="1" kern="1200" dirty="0">
                <a:solidFill>
                  <a:schemeClr val="dk1"/>
                </a:solidFill>
                <a:effectLst/>
                <a:latin typeface="+mn-lt"/>
                <a:ea typeface="+mn-ea"/>
                <a:cs typeface="+mn-cs"/>
              </a:rPr>
              <a:t>is here to help pet parents understand proper dental care and PAW Plans is here to assist with any unexpected expenses</a:t>
            </a:r>
            <a:r>
              <a:rPr lang="en-US" sz="1200" i="1" dirty="0"/>
              <a:t>. Call </a:t>
            </a:r>
            <a:r>
              <a:rPr lang="en-US" sz="1200" i="1" dirty="0">
                <a:solidFill>
                  <a:srgbClr val="FF0000"/>
                </a:solidFill>
              </a:rPr>
              <a:t>[Hospital Phone Number] </a:t>
            </a:r>
            <a:r>
              <a:rPr lang="en-US" sz="1200" i="1" dirty="0"/>
              <a:t>TODAY for more information!</a:t>
            </a:r>
          </a:p>
          <a:p>
            <a:pPr marL="0" indent="0">
              <a:buNone/>
            </a:pPr>
            <a:r>
              <a:rPr lang="en-US" sz="1200" b="1" dirty="0"/>
              <a:t>Post Photo:</a:t>
            </a:r>
          </a:p>
          <a:p>
            <a:pPr marL="0" indent="0">
              <a:buNone/>
            </a:pPr>
            <a:endParaRPr lang="en-US" sz="1400" i="1" dirty="0">
              <a:solidFill>
                <a:srgbClr val="0070C0"/>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Home Delivery</a:t>
            </a:r>
          </a:p>
          <a:p>
            <a:pPr marL="0" indent="0">
              <a:buNone/>
            </a:pPr>
            <a:r>
              <a:rPr lang="en-US" sz="1200" b="1" dirty="0"/>
              <a:t>Post Copy:</a:t>
            </a:r>
            <a:endParaRPr lang="en-US" sz="1200" i="1" dirty="0"/>
          </a:p>
          <a:p>
            <a:pPr marL="0" indent="0">
              <a:buNone/>
            </a:pPr>
            <a:r>
              <a:rPr lang="en-US" sz="1200" i="1" dirty="0"/>
              <a:t>Visit our online store for the best savings on dental products for your pet! Shop now and save even more when you switch to auto-ship, </a:t>
            </a:r>
            <a:r>
              <a:rPr lang="en-US" sz="1200" i="1" dirty="0">
                <a:solidFill>
                  <a:srgbClr val="FF0000"/>
                </a:solidFill>
              </a:rPr>
              <a:t>[and enjoy discounted prices on most items!] </a:t>
            </a:r>
            <a:r>
              <a:rPr lang="en-US" sz="1200" i="1" dirty="0"/>
              <a:t>Our savings will have you and your pet smiling! (Restrictions apply). </a:t>
            </a:r>
            <a:r>
              <a:rPr lang="en-US" sz="1200" i="1" dirty="0">
                <a:solidFill>
                  <a:srgbClr val="FF0000"/>
                </a:solidFill>
              </a:rPr>
              <a:t>[Online Pharmacy Link]</a:t>
            </a:r>
            <a:r>
              <a:rPr lang="en-US" sz="1200" i="1" dirty="0"/>
              <a:t>.</a:t>
            </a:r>
            <a:endParaRPr lang="en-US" sz="1200" b="1" i="1" dirty="0"/>
          </a:p>
          <a:p>
            <a:pPr marL="0" indent="0">
              <a:buNone/>
            </a:pPr>
            <a:r>
              <a:rPr lang="en-US" sz="1200" b="1" dirty="0"/>
              <a:t>Post Photo:</a:t>
            </a:r>
          </a:p>
          <a:p>
            <a:pPr marL="0" indent="0">
              <a:buNone/>
            </a:pPr>
            <a:r>
              <a:rPr lang="en-US" sz="1200" i="1" dirty="0">
                <a:solidFill>
                  <a:schemeClr val="accent1"/>
                </a:solidFill>
              </a:rPr>
              <a:t>Share a photo of one of your recent smiling pet patients! (With owner approval). </a:t>
            </a:r>
            <a:r>
              <a:rPr lang="en-US" sz="1200" b="1" i="1" dirty="0">
                <a:solidFill>
                  <a:schemeClr val="accent1"/>
                </a:solidFill>
              </a:rPr>
              <a:t>Local photos at the location level do much better than stock photography</a:t>
            </a:r>
            <a:r>
              <a:rPr lang="en-US" sz="1200" i="1" dirty="0">
                <a:solidFill>
                  <a:schemeClr val="accent1"/>
                </a:solidFill>
              </a:rPr>
              <a:t>!</a:t>
            </a:r>
          </a:p>
          <a:p>
            <a:pPr marL="0" indent="0">
              <a:buNone/>
            </a:pPr>
            <a:endParaRPr lang="en-US" sz="1200" i="1" dirty="0">
              <a:solidFill>
                <a:srgbClr val="FF0000"/>
              </a:solidFill>
            </a:endParaRPr>
          </a:p>
        </p:txBody>
      </p:sp>
      <p:pic>
        <p:nvPicPr>
          <p:cNvPr id="7" name="Picture 6" descr="Programs"/>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5162" y="912178"/>
            <a:ext cx="403860" cy="403860"/>
          </a:xfrm>
          <a:prstGeom prst="rect">
            <a:avLst/>
          </a:prstGeom>
          <a:noFill/>
          <a:ln>
            <a:noFill/>
          </a:ln>
        </p:spPr>
      </p:pic>
      <p:pic>
        <p:nvPicPr>
          <p:cNvPr id="10" name="Picture 9" descr="A cat with yellow eyes&#10;&#10;Description automatically generated with low confidence">
            <a:extLst>
              <a:ext uri="{FF2B5EF4-FFF2-40B4-BE49-F238E27FC236}">
                <a16:creationId xmlns:a16="http://schemas.microsoft.com/office/drawing/2014/main" id="{01864E04-D869-4A95-A4A8-08DE1F887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7981" y="4183012"/>
            <a:ext cx="2770238" cy="2770238"/>
          </a:xfrm>
          <a:prstGeom prst="rect">
            <a:avLst/>
          </a:prstGeom>
        </p:spPr>
      </p:pic>
      <p:sp>
        <p:nvSpPr>
          <p:cNvPr id="11" name="Rectangle 10">
            <a:extLst>
              <a:ext uri="{FF2B5EF4-FFF2-40B4-BE49-F238E27FC236}">
                <a16:creationId xmlns:a16="http://schemas.microsoft.com/office/drawing/2014/main" id="{BFACA0A2-68D2-43FC-B8A1-5CAE8F352925}"/>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spTree>
    <p:extLst>
      <p:ext uri="{BB962C8B-B14F-4D97-AF65-F5344CB8AC3E}">
        <p14:creationId xmlns:p14="http://schemas.microsoft.com/office/powerpoint/2010/main" val="215686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10/28 – NVA Thursday</a:t>
            </a:r>
          </a:p>
        </p:txBody>
      </p:sp>
      <p:sp>
        <p:nvSpPr>
          <p:cNvPr id="4" name="Slide Number Placeholder 3"/>
          <p:cNvSpPr>
            <a:spLocks noGrp="1"/>
          </p:cNvSpPr>
          <p:nvPr>
            <p:ph type="sldNum" sz="quarter" idx="12"/>
          </p:nvPr>
        </p:nvSpPr>
        <p:spPr/>
        <p:txBody>
          <a:bodyPr/>
          <a:lstStyle/>
          <a:p>
            <a:fld id="{FE3369B6-33A8-0143-B72A-A7C4E55F44B6}" type="slidenum">
              <a:rPr lang="en-US" smtClean="0"/>
              <a:t>35</a:t>
            </a:fld>
            <a:endParaRPr lang="en-US" dirty="0"/>
          </a:p>
        </p:txBody>
      </p:sp>
      <p:pic>
        <p:nvPicPr>
          <p:cNvPr id="7" name="Picture 6" descr="NVA_Logo_Stacked_RGB"/>
          <p:cNvPicPr/>
          <p:nvPr/>
        </p:nvPicPr>
        <p:blipFill>
          <a:blip r:embed="rId2" cstate="email">
            <a:extLst>
              <a:ext uri="{28A0092B-C50C-407E-A947-70E740481C1C}">
                <a14:useLocalDpi xmlns:a14="http://schemas.microsoft.com/office/drawing/2010/main"/>
              </a:ext>
            </a:extLst>
          </a:blip>
          <a:srcRect b="39156"/>
          <a:stretch>
            <a:fillRect/>
          </a:stretch>
        </p:blipFill>
        <p:spPr bwMode="auto">
          <a:xfrm>
            <a:off x="4901165" y="999415"/>
            <a:ext cx="413385" cy="234950"/>
          </a:xfrm>
          <a:prstGeom prst="rect">
            <a:avLst/>
          </a:prstGeom>
          <a:noFill/>
        </p:spPr>
      </p:pic>
      <p:sp>
        <p:nvSpPr>
          <p:cNvPr id="14" name="Rectangle 13"/>
          <p:cNvSpPr/>
          <p:nvPr/>
        </p:nvSpPr>
        <p:spPr>
          <a:xfrm>
            <a:off x="145416" y="2208225"/>
            <a:ext cx="9511497" cy="738664"/>
          </a:xfrm>
          <a:prstGeom prst="rect">
            <a:avLst/>
          </a:prstGeom>
        </p:spPr>
        <p:txBody>
          <a:bodyPr wrap="square">
            <a:spAutoFit/>
          </a:bodyPr>
          <a:lstStyle/>
          <a:p>
            <a:r>
              <a:rPr lang="en-US" sz="1400" b="1" dirty="0">
                <a:solidFill>
                  <a:srgbClr val="0070C0"/>
                </a:solidFill>
              </a:rPr>
              <a:t>Pet Halloween Costume</a:t>
            </a:r>
          </a:p>
          <a:p>
            <a:endParaRPr lang="en-US" sz="1600" b="1" dirty="0"/>
          </a:p>
          <a:p>
            <a:endParaRPr lang="en-US" sz="1200" dirty="0"/>
          </a:p>
        </p:txBody>
      </p:sp>
      <p:sp>
        <p:nvSpPr>
          <p:cNvPr id="3" name="Rectangle 2"/>
          <p:cNvSpPr/>
          <p:nvPr/>
        </p:nvSpPr>
        <p:spPr>
          <a:xfrm>
            <a:off x="549275" y="1355705"/>
            <a:ext cx="8365603"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pic>
        <p:nvPicPr>
          <p:cNvPr id="8" name="Picture 7" descr="A cat wearing a hat&#10;&#10;Description automatically generated with medium confidence">
            <a:extLst>
              <a:ext uri="{FF2B5EF4-FFF2-40B4-BE49-F238E27FC236}">
                <a16:creationId xmlns:a16="http://schemas.microsoft.com/office/drawing/2014/main" id="{3B9C46FA-C324-4C33-B0EE-A0CDF3CAD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7299" y="2837755"/>
            <a:ext cx="5341115" cy="4477445"/>
          </a:xfrm>
          <a:prstGeom prst="rect">
            <a:avLst/>
          </a:prstGeom>
        </p:spPr>
      </p:pic>
    </p:spTree>
    <p:extLst>
      <p:ext uri="{BB962C8B-B14F-4D97-AF65-F5344CB8AC3E}">
        <p14:creationId xmlns:p14="http://schemas.microsoft.com/office/powerpoint/2010/main" val="34961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10/29 - Fun Friday</a:t>
            </a:r>
          </a:p>
        </p:txBody>
      </p:sp>
      <p:sp>
        <p:nvSpPr>
          <p:cNvPr id="5" name="Slide Number Placeholder 4"/>
          <p:cNvSpPr>
            <a:spLocks noGrp="1"/>
          </p:cNvSpPr>
          <p:nvPr>
            <p:ph type="sldNum" sz="quarter" idx="12"/>
          </p:nvPr>
        </p:nvSpPr>
        <p:spPr/>
        <p:txBody>
          <a:bodyPr/>
          <a:lstStyle/>
          <a:p>
            <a:fld id="{FE3369B6-33A8-0143-B72A-A7C4E55F44B6}" type="slidenum">
              <a:rPr lang="en-US" smtClean="0"/>
              <a:t>36</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Dog Play Time Icons - Download Free Vector Icons | Noun Project"/>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99940" y="956166"/>
            <a:ext cx="268605" cy="268605"/>
          </a:xfrm>
          <a:prstGeom prst="rect">
            <a:avLst/>
          </a:prstGeom>
          <a:noFill/>
          <a:ln>
            <a:noFill/>
          </a:ln>
        </p:spPr>
      </p:pic>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Happy Halloween!</a:t>
            </a:r>
            <a:endParaRPr lang="en-US" dirty="0">
              <a:solidFill>
                <a:srgbClr val="0070C0"/>
              </a:solidFill>
            </a:endParaRPr>
          </a:p>
          <a:p>
            <a:pPr marL="0" indent="0">
              <a:buNone/>
            </a:pPr>
            <a:r>
              <a:rPr lang="en-US" sz="1200" b="1" dirty="0"/>
              <a:t>Post Copy:</a:t>
            </a:r>
            <a:r>
              <a:rPr lang="en-US" sz="1200" dirty="0"/>
              <a:t> </a:t>
            </a:r>
          </a:p>
          <a:p>
            <a:pPr marL="0" indent="0">
              <a:buNone/>
            </a:pPr>
            <a:r>
              <a:rPr lang="en-US" sz="1200" i="1" dirty="0"/>
              <a:t>Happy Halloween from </a:t>
            </a:r>
            <a:r>
              <a:rPr lang="en-US" sz="1200" i="1" dirty="0">
                <a:solidFill>
                  <a:srgbClr val="FF0000"/>
                </a:solidFill>
              </a:rPr>
              <a:t>[Name of Hospital]</a:t>
            </a:r>
            <a:r>
              <a:rPr lang="en-US" sz="1200" i="1" dirty="0"/>
              <a:t>! We hope that everyone has a fun &amp; safe Halloween this weekend.</a:t>
            </a:r>
          </a:p>
          <a:p>
            <a:pPr marL="0" indent="0">
              <a:buNone/>
            </a:pPr>
            <a:r>
              <a:rPr lang="en-US" sz="1200" b="1" dirty="0"/>
              <a:t>Post Photo:</a:t>
            </a:r>
            <a:r>
              <a:rPr lang="en-US" sz="1200" dirty="0"/>
              <a:t> </a:t>
            </a:r>
          </a:p>
          <a:p>
            <a:pPr marL="0" indent="0">
              <a:buNone/>
            </a:pPr>
            <a:r>
              <a:rPr lang="en-US" sz="1200" i="1" dirty="0">
                <a:solidFill>
                  <a:schemeClr val="accent1"/>
                </a:solidFill>
              </a:rPr>
              <a:t>Share a photo of your staff in their Halloween costumes. This will do </a:t>
            </a:r>
            <a:r>
              <a:rPr lang="en-US" sz="1200" b="1" i="1" dirty="0">
                <a:solidFill>
                  <a:schemeClr val="accent1"/>
                </a:solidFill>
              </a:rPr>
              <a:t>great</a:t>
            </a:r>
            <a:r>
              <a:rPr lang="en-US" sz="1200" i="1" dirty="0">
                <a:solidFill>
                  <a:schemeClr val="accent1"/>
                </a:solidFill>
              </a:rPr>
              <a:t> with engagement!</a:t>
            </a:r>
            <a:endParaRPr lang="en-US" sz="1200" dirty="0">
              <a:solidFill>
                <a:schemeClr val="accent1"/>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National Cat Day</a:t>
            </a:r>
            <a:endParaRPr lang="en-US" dirty="0"/>
          </a:p>
          <a:p>
            <a:pPr marL="0" indent="0">
              <a:buNone/>
            </a:pPr>
            <a:r>
              <a:rPr lang="en-US" sz="1200" b="1" dirty="0"/>
              <a:t>Post Copy:</a:t>
            </a:r>
            <a:r>
              <a:rPr lang="en-US" sz="1200" dirty="0"/>
              <a:t> </a:t>
            </a:r>
          </a:p>
          <a:p>
            <a:pPr marL="0" indent="0">
              <a:buNone/>
            </a:pPr>
            <a:r>
              <a:rPr lang="en-US" sz="1200" dirty="0"/>
              <a:t>Happy #NationalCatDay to all of our wonderful feline-clients! Thank you for being paw-some!</a:t>
            </a:r>
          </a:p>
          <a:p>
            <a:pPr marL="0" indent="0">
              <a:buNone/>
            </a:pPr>
            <a:r>
              <a:rPr lang="en-US" sz="1200" b="1" dirty="0"/>
              <a:t>Post Photo:</a:t>
            </a:r>
            <a:r>
              <a:rPr lang="en-US" sz="1200" dirty="0"/>
              <a:t> </a:t>
            </a:r>
          </a:p>
          <a:p>
            <a:pPr marL="0" indent="0">
              <a:buNone/>
            </a:pPr>
            <a:r>
              <a:rPr lang="en-US" sz="1200" i="1" dirty="0">
                <a:solidFill>
                  <a:srgbClr val="0070C0"/>
                </a:solidFill>
              </a:rPr>
              <a:t>*No post photo. Intended for your clients to share their own comments and engage with the post. </a:t>
            </a:r>
            <a:endParaRPr lang="en-US" sz="1200" dirty="0">
              <a:solidFill>
                <a:srgbClr val="0070C0"/>
              </a:solidFill>
            </a:endParaRPr>
          </a:p>
          <a:p>
            <a:pPr marL="0" indent="0">
              <a:buNone/>
            </a:pPr>
            <a:endParaRPr lang="en-US" dirty="0"/>
          </a:p>
        </p:txBody>
      </p:sp>
      <p:pic>
        <p:nvPicPr>
          <p:cNvPr id="2050" name="Picture 2">
            <a:extLst>
              <a:ext uri="{FF2B5EF4-FFF2-40B4-BE49-F238E27FC236}">
                <a16:creationId xmlns:a16="http://schemas.microsoft.com/office/drawing/2014/main" id="{8214FC50-0232-4E92-88F1-D1DD614970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828" y="4239984"/>
            <a:ext cx="2003666" cy="12355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03D283D-7532-407F-87D7-EF38E78C5A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65990" y="4239984"/>
            <a:ext cx="2006232" cy="123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3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10/30 – Saturday </a:t>
            </a:r>
            <a:r>
              <a:rPr lang="en-US" dirty="0" err="1"/>
              <a:t>Caturday</a:t>
            </a:r>
            <a:r>
              <a:rPr lang="en-US" dirty="0"/>
              <a:t> </a:t>
            </a:r>
          </a:p>
        </p:txBody>
      </p:sp>
      <p:sp>
        <p:nvSpPr>
          <p:cNvPr id="3" name="Content Placeholder 2"/>
          <p:cNvSpPr>
            <a:spLocks noGrp="1"/>
          </p:cNvSpPr>
          <p:nvPr>
            <p:ph idx="1"/>
          </p:nvPr>
        </p:nvSpPr>
        <p:spPr>
          <a:xfrm>
            <a:off x="548640" y="2183576"/>
            <a:ext cx="8961120" cy="5029200"/>
          </a:xfrm>
        </p:spPr>
        <p:txBody>
          <a:bodyPr>
            <a:normAutofit/>
          </a:bodyPr>
          <a:lstStyle/>
          <a:p>
            <a:pPr marL="0" indent="0">
              <a:buNone/>
            </a:pPr>
            <a:r>
              <a:rPr lang="en-US" sz="1400" b="1" dirty="0">
                <a:solidFill>
                  <a:srgbClr val="0070C0"/>
                </a:solidFill>
              </a:rPr>
              <a:t>Cat Halloween Safety Tips</a:t>
            </a:r>
          </a:p>
          <a:p>
            <a:pPr marL="0" indent="0">
              <a:buNone/>
            </a:pPr>
            <a:r>
              <a:rPr lang="en-US" sz="1200" b="1" dirty="0"/>
              <a:t>Post Copy:</a:t>
            </a:r>
            <a:r>
              <a:rPr lang="en-US" sz="1200" dirty="0"/>
              <a:t> </a:t>
            </a:r>
          </a:p>
          <a:p>
            <a:pPr marL="0" indent="0">
              <a:buNone/>
            </a:pPr>
            <a:r>
              <a:rPr lang="en-US" sz="1200" i="1" dirty="0"/>
              <a:t>We hope that everyone has a fun and safe Halloween tomorrow! Here are six easy reminders to have in place for your pet’s safety during the festivities. </a:t>
            </a:r>
          </a:p>
          <a:p>
            <a:pPr marL="0" indent="0">
              <a:buNone/>
            </a:pPr>
            <a:r>
              <a:rPr lang="en-US" sz="1200" i="1" dirty="0"/>
              <a:t>https://cattime.com/holidays/3012-halloween-pet-safety</a:t>
            </a:r>
          </a:p>
          <a:p>
            <a:pPr marL="0" indent="0">
              <a:buNone/>
            </a:pPr>
            <a:r>
              <a:rPr lang="en-US" sz="1200" b="1" dirty="0"/>
              <a:t>Post Photo:</a:t>
            </a:r>
            <a:r>
              <a:rPr lang="en-US" sz="1200" dirty="0"/>
              <a:t> </a:t>
            </a:r>
          </a:p>
          <a:p>
            <a:pPr marL="0" indent="0">
              <a:buNone/>
            </a:pPr>
            <a:r>
              <a:rPr lang="en-US" sz="1200" dirty="0"/>
              <a:t>*Photo will populate from image link preview</a:t>
            </a:r>
          </a:p>
        </p:txBody>
      </p:sp>
      <p:sp>
        <p:nvSpPr>
          <p:cNvPr id="4" name="Slide Number Placeholder 3"/>
          <p:cNvSpPr>
            <a:spLocks noGrp="1"/>
          </p:cNvSpPr>
          <p:nvPr>
            <p:ph type="sldNum" sz="quarter" idx="12"/>
          </p:nvPr>
        </p:nvSpPr>
        <p:spPr/>
        <p:txBody>
          <a:bodyPr/>
          <a:lstStyle/>
          <a:p>
            <a:fld id="{FE3369B6-33A8-0143-B72A-A7C4E55F44B6}" type="slidenum">
              <a:rPr lang="en-US" smtClean="0"/>
              <a:t>37</a:t>
            </a:fld>
            <a:endParaRPr lang="en-US" dirty="0"/>
          </a:p>
        </p:txBody>
      </p:sp>
      <p:sp>
        <p:nvSpPr>
          <p:cNvPr id="8" name="Rectangle 7"/>
          <p:cNvSpPr/>
          <p:nvPr/>
        </p:nvSpPr>
        <p:spPr>
          <a:xfrm>
            <a:off x="292261" y="1334981"/>
            <a:ext cx="9766139"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2"/>
              </a:rPr>
              <a:t>MARKETING@NVA.COM</a:t>
            </a:r>
            <a:r>
              <a:rPr lang="en-US" sz="1600" b="1" dirty="0">
                <a:solidFill>
                  <a:srgbClr val="C00000"/>
                </a:solidFill>
              </a:rPr>
              <a:t> TO GET STARTED. </a:t>
            </a:r>
          </a:p>
        </p:txBody>
      </p:sp>
      <p:pic>
        <p:nvPicPr>
          <p:cNvPr id="7" name="Picture 6" descr="C:\Users\Misha.Goetze\AppData\Local\Microsoft\Windows\INetCache\Content.Word\catsolologo.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471" y="835592"/>
            <a:ext cx="266700" cy="413385"/>
          </a:xfrm>
          <a:prstGeom prst="rect">
            <a:avLst/>
          </a:prstGeom>
          <a:noFill/>
          <a:ln>
            <a:noFill/>
          </a:ln>
        </p:spPr>
      </p:pic>
    </p:spTree>
    <p:extLst>
      <p:ext uri="{BB962C8B-B14F-4D97-AF65-F5344CB8AC3E}">
        <p14:creationId xmlns:p14="http://schemas.microsoft.com/office/powerpoint/2010/main" val="255208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19150"/>
            <a:ext cx="8961120" cy="914400"/>
          </a:xfrm>
        </p:spPr>
        <p:txBody>
          <a:bodyPr/>
          <a:lstStyle/>
          <a:p>
            <a:r>
              <a:rPr lang="en-US" dirty="0"/>
              <a:t>10/31 – Halloween</a:t>
            </a:r>
          </a:p>
        </p:txBody>
      </p:sp>
      <p:sp>
        <p:nvSpPr>
          <p:cNvPr id="3" name="Content Placeholder 2"/>
          <p:cNvSpPr>
            <a:spLocks noGrp="1"/>
          </p:cNvSpPr>
          <p:nvPr>
            <p:ph idx="1"/>
          </p:nvPr>
        </p:nvSpPr>
        <p:spPr>
          <a:xfrm>
            <a:off x="548640" y="2183576"/>
            <a:ext cx="8961120" cy="5029200"/>
          </a:xfrm>
        </p:spPr>
        <p:txBody>
          <a:bodyPr>
            <a:normAutofit/>
          </a:bodyPr>
          <a:lstStyle/>
          <a:p>
            <a:pPr marL="0" indent="0">
              <a:buNone/>
            </a:pPr>
            <a:r>
              <a:rPr lang="en-US" sz="1400" b="1" dirty="0">
                <a:solidFill>
                  <a:srgbClr val="0070C0"/>
                </a:solidFill>
              </a:rPr>
              <a:t>Happy Halloween! </a:t>
            </a:r>
          </a:p>
          <a:p>
            <a:pPr marL="0" indent="0">
              <a:buNone/>
            </a:pPr>
            <a:r>
              <a:rPr lang="en-US" sz="1200" b="1" dirty="0"/>
              <a:t>Post Copy:</a:t>
            </a:r>
            <a:r>
              <a:rPr lang="en-US" sz="1200" dirty="0"/>
              <a:t> </a:t>
            </a:r>
          </a:p>
          <a:p>
            <a:pPr marL="0" indent="0">
              <a:buNone/>
            </a:pPr>
            <a:r>
              <a:rPr lang="en-US" sz="1200" i="1" dirty="0"/>
              <a:t>Happy Halloween to all of our wonderful clients! We hope that everyone has a safe and spooky holiday! </a:t>
            </a:r>
          </a:p>
          <a:p>
            <a:pPr marL="0" indent="0">
              <a:buNone/>
            </a:pPr>
            <a:r>
              <a:rPr lang="en-US" sz="1200" b="1" dirty="0"/>
              <a:t>Post Photo:</a:t>
            </a:r>
            <a:r>
              <a:rPr lang="en-US" sz="1200" dirty="0"/>
              <a:t> </a:t>
            </a:r>
          </a:p>
          <a:p>
            <a:pPr marL="0" indent="0">
              <a:buNone/>
            </a:pPr>
            <a:endParaRPr lang="en-US" sz="1200" dirty="0"/>
          </a:p>
        </p:txBody>
      </p:sp>
      <p:sp>
        <p:nvSpPr>
          <p:cNvPr id="4" name="Slide Number Placeholder 3"/>
          <p:cNvSpPr>
            <a:spLocks noGrp="1"/>
          </p:cNvSpPr>
          <p:nvPr>
            <p:ph type="sldNum" sz="quarter" idx="12"/>
          </p:nvPr>
        </p:nvSpPr>
        <p:spPr/>
        <p:txBody>
          <a:bodyPr/>
          <a:lstStyle/>
          <a:p>
            <a:fld id="{FE3369B6-33A8-0143-B72A-A7C4E55F44B6}" type="slidenum">
              <a:rPr lang="en-US" smtClean="0"/>
              <a:t>38</a:t>
            </a:fld>
            <a:endParaRPr lang="en-US" dirty="0"/>
          </a:p>
        </p:txBody>
      </p:sp>
      <p:pic>
        <p:nvPicPr>
          <p:cNvPr id="6" name="Picture 5" descr="A dog wearing a garment&#10;&#10;Description automatically generated with medium confidence">
            <a:extLst>
              <a:ext uri="{FF2B5EF4-FFF2-40B4-BE49-F238E27FC236}">
                <a16:creationId xmlns:a16="http://schemas.microsoft.com/office/drawing/2014/main" id="{7870C0BA-1436-499C-965E-046950854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2067" y="3596137"/>
            <a:ext cx="4314265" cy="3616639"/>
          </a:xfrm>
          <a:prstGeom prst="rect">
            <a:avLst/>
          </a:prstGeom>
        </p:spPr>
      </p:pic>
    </p:spTree>
    <p:extLst>
      <p:ext uri="{BB962C8B-B14F-4D97-AF65-F5344CB8AC3E}">
        <p14:creationId xmlns:p14="http://schemas.microsoft.com/office/powerpoint/2010/main" val="90172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05" y="265473"/>
            <a:ext cx="8961120" cy="914400"/>
          </a:xfrm>
        </p:spPr>
        <p:txBody>
          <a:bodyPr/>
          <a:lstStyle/>
          <a:p>
            <a:r>
              <a:rPr lang="en-US" dirty="0"/>
              <a:t>Social Media Inspiration </a:t>
            </a:r>
          </a:p>
        </p:txBody>
      </p:sp>
      <p:sp>
        <p:nvSpPr>
          <p:cNvPr id="4" name="Slide Number Placeholder 3"/>
          <p:cNvSpPr>
            <a:spLocks noGrp="1"/>
          </p:cNvSpPr>
          <p:nvPr>
            <p:ph type="sldNum" sz="quarter" idx="12"/>
          </p:nvPr>
        </p:nvSpPr>
        <p:spPr/>
        <p:txBody>
          <a:bodyPr/>
          <a:lstStyle/>
          <a:p>
            <a:fld id="{FE3369B6-33A8-0143-B72A-A7C4E55F44B6}" type="slidenum">
              <a:rPr lang="en-US" smtClean="0"/>
              <a:t>4</a:t>
            </a:fld>
            <a:endParaRPr lang="en-US" dirty="0"/>
          </a:p>
        </p:txBody>
      </p:sp>
      <p:sp>
        <p:nvSpPr>
          <p:cNvPr id="5" name="Text Placeholder 4"/>
          <p:cNvSpPr>
            <a:spLocks noGrp="1"/>
          </p:cNvSpPr>
          <p:nvPr>
            <p:ph type="body" sz="quarter" idx="13"/>
          </p:nvPr>
        </p:nvSpPr>
        <p:spPr>
          <a:xfrm>
            <a:off x="548005" y="1179873"/>
            <a:ext cx="8959850" cy="382588"/>
          </a:xfrm>
        </p:spPr>
        <p:txBody>
          <a:bodyPr>
            <a:normAutofit fontScale="85000" lnSpcReduction="20000"/>
          </a:bodyPr>
          <a:lstStyle/>
          <a:p>
            <a:r>
              <a:rPr lang="en-US" dirty="0">
                <a:solidFill>
                  <a:schemeClr val="accent2"/>
                </a:solidFill>
              </a:rPr>
              <a:t>Local photos from your hospitals perform </a:t>
            </a:r>
            <a:r>
              <a:rPr lang="en-US" sz="1700" b="1" dirty="0"/>
              <a:t>3X</a:t>
            </a:r>
            <a:r>
              <a:rPr lang="en-US" dirty="0">
                <a:solidFill>
                  <a:schemeClr val="accent2"/>
                </a:solidFill>
              </a:rPr>
              <a:t> better on social media than stock photography! Here are a few wonderful examples from around our </a:t>
            </a:r>
            <a:r>
              <a:rPr lang="en-US" dirty="0" err="1">
                <a:solidFill>
                  <a:schemeClr val="accent2"/>
                </a:solidFill>
              </a:rPr>
              <a:t>nva</a:t>
            </a:r>
            <a:r>
              <a:rPr lang="en-US" dirty="0">
                <a:solidFill>
                  <a:schemeClr val="accent2"/>
                </a:solidFill>
              </a:rPr>
              <a:t> community:</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7508" y="1695703"/>
            <a:ext cx="3160844" cy="4069913"/>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60778">
            <a:off x="386647" y="1885764"/>
            <a:ext cx="2925911" cy="3579316"/>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12291">
            <a:off x="6579516" y="2077675"/>
            <a:ext cx="2987178" cy="3580624"/>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0133" y="5188516"/>
            <a:ext cx="2922651" cy="2562719"/>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5459" y="5188516"/>
            <a:ext cx="2078725" cy="2542632"/>
          </a:xfrm>
          <a:prstGeom prst="rect">
            <a:avLst/>
          </a:prstGeom>
        </p:spPr>
      </p:pic>
    </p:spTree>
    <p:extLst>
      <p:ext uri="{BB962C8B-B14F-4D97-AF65-F5344CB8AC3E}">
        <p14:creationId xmlns:p14="http://schemas.microsoft.com/office/powerpoint/2010/main" val="407489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8004" y="124287"/>
            <a:ext cx="8961120" cy="358877"/>
          </a:xfrm>
        </p:spPr>
        <p:txBody>
          <a:bodyPr>
            <a:normAutofit fontScale="90000"/>
          </a:bodyPr>
          <a:lstStyle/>
          <a:p>
            <a:r>
              <a:rPr lang="en-US" sz="2000" b="1" dirty="0"/>
              <a:t>Marketing Calendar: 10/1 – 10/31</a:t>
            </a:r>
          </a:p>
        </p:txBody>
      </p:sp>
      <p:sp>
        <p:nvSpPr>
          <p:cNvPr id="8" name="Slide Number Placeholder 7"/>
          <p:cNvSpPr>
            <a:spLocks noGrp="1"/>
          </p:cNvSpPr>
          <p:nvPr>
            <p:ph type="sldNum" sz="quarter" idx="12"/>
          </p:nvPr>
        </p:nvSpPr>
        <p:spPr/>
        <p:txBody>
          <a:bodyPr/>
          <a:lstStyle/>
          <a:p>
            <a:fld id="{FE3369B6-33A8-0143-B72A-A7C4E55F44B6}" type="slidenum">
              <a:rPr lang="en-US" smtClean="0"/>
              <a:pPr/>
              <a:t>5</a:t>
            </a:fld>
            <a:endParaRPr lang="en-US" dirty="0"/>
          </a:p>
        </p:txBody>
      </p:sp>
      <p:sp>
        <p:nvSpPr>
          <p:cNvPr id="2" name="TextBox 1"/>
          <p:cNvSpPr txBox="1"/>
          <p:nvPr/>
        </p:nvSpPr>
        <p:spPr>
          <a:xfrm>
            <a:off x="548004" y="404457"/>
            <a:ext cx="8170606" cy="276999"/>
          </a:xfrm>
          <a:prstGeom prst="rect">
            <a:avLst/>
          </a:prstGeom>
          <a:noFill/>
        </p:spPr>
        <p:txBody>
          <a:bodyPr wrap="square" rtlCol="0">
            <a:spAutoFit/>
          </a:bodyPr>
          <a:lstStyle/>
          <a:p>
            <a:r>
              <a:rPr lang="en-US" sz="1200" dirty="0"/>
              <a:t>Below is a suggested marketing calendar to follow. Please adjust it to fit your hospital’s needs.</a:t>
            </a:r>
          </a:p>
        </p:txBody>
      </p:sp>
      <p:graphicFrame>
        <p:nvGraphicFramePr>
          <p:cNvPr id="3" name="Table 2"/>
          <p:cNvGraphicFramePr>
            <a:graphicFrameLocks noGrp="1"/>
          </p:cNvGraphicFramePr>
          <p:nvPr>
            <p:extLst>
              <p:ext uri="{D42A27DB-BD31-4B8C-83A1-F6EECF244321}">
                <p14:modId xmlns:p14="http://schemas.microsoft.com/office/powerpoint/2010/main" val="1289938272"/>
              </p:ext>
            </p:extLst>
          </p:nvPr>
        </p:nvGraphicFramePr>
        <p:xfrm>
          <a:off x="193775" y="664822"/>
          <a:ext cx="9639405" cy="5142613"/>
        </p:xfrm>
        <a:graphic>
          <a:graphicData uri="http://schemas.openxmlformats.org/drawingml/2006/table">
            <a:tbl>
              <a:tblPr firstRow="1" firstCol="1" bandRow="1"/>
              <a:tblGrid>
                <a:gridCol w="1632205">
                  <a:extLst>
                    <a:ext uri="{9D8B030D-6E8A-4147-A177-3AD203B41FA5}">
                      <a16:colId xmlns:a16="http://schemas.microsoft.com/office/drawing/2014/main" val="3356545192"/>
                    </a:ext>
                  </a:extLst>
                </a:gridCol>
                <a:gridCol w="1490022">
                  <a:extLst>
                    <a:ext uri="{9D8B030D-6E8A-4147-A177-3AD203B41FA5}">
                      <a16:colId xmlns:a16="http://schemas.microsoft.com/office/drawing/2014/main" val="2257998313"/>
                    </a:ext>
                  </a:extLst>
                </a:gridCol>
                <a:gridCol w="1638024">
                  <a:extLst>
                    <a:ext uri="{9D8B030D-6E8A-4147-A177-3AD203B41FA5}">
                      <a16:colId xmlns:a16="http://schemas.microsoft.com/office/drawing/2014/main" val="2992005854"/>
                    </a:ext>
                  </a:extLst>
                </a:gridCol>
                <a:gridCol w="1606430">
                  <a:extLst>
                    <a:ext uri="{9D8B030D-6E8A-4147-A177-3AD203B41FA5}">
                      <a16:colId xmlns:a16="http://schemas.microsoft.com/office/drawing/2014/main" val="619026370"/>
                    </a:ext>
                  </a:extLst>
                </a:gridCol>
                <a:gridCol w="1636362">
                  <a:extLst>
                    <a:ext uri="{9D8B030D-6E8A-4147-A177-3AD203B41FA5}">
                      <a16:colId xmlns:a16="http://schemas.microsoft.com/office/drawing/2014/main" val="2499631662"/>
                    </a:ext>
                  </a:extLst>
                </a:gridCol>
                <a:gridCol w="1636362">
                  <a:extLst>
                    <a:ext uri="{9D8B030D-6E8A-4147-A177-3AD203B41FA5}">
                      <a16:colId xmlns:a16="http://schemas.microsoft.com/office/drawing/2014/main" val="2399175884"/>
                    </a:ext>
                  </a:extLst>
                </a:gridCol>
              </a:tblGrid>
              <a:tr h="761331">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Most Important Monday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Email Tuesday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Wellness Wednesday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Segoe UI Symbol" panose="020B0502040204020203" pitchFamily="34" charset="0"/>
                          <a:ea typeface="Calibri" panose="020F0502020204030204" pitchFamily="34" charset="0"/>
                          <a:cs typeface="Segoe UI Symbol" panose="020B0502040204020203"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Segoe UI Symbol" panose="020B0502040204020203" pitchFamily="34" charset="0"/>
                          <a:ea typeface="Calibri" panose="020F0502020204030204" pitchFamily="34" charset="0"/>
                          <a:cs typeface="Segoe UI Symbol" panose="020B0502040204020203"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1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NVA Thursday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Fun Friday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Saturday Caturday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353369"/>
                  </a:ext>
                </a:extLst>
              </a:tr>
              <a:tr h="711346">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Pin your most important post of the week on Facebook to show up all week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SEND EMAIL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Take a break on social &amp; email important updates to your clients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info that’s good for your community to know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NO ACTION REQD</a:t>
                      </a:r>
                      <a:r>
                        <a:rPr lang="en-US" sz="10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If participating, posts will be shared on your behalf.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To opt in/out, email </a:t>
                      </a:r>
                      <a:r>
                        <a:rPr lang="en-US" sz="1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Marketing@nva.com</a:t>
                      </a: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Inspire, entertain, and show off who you are!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NO ACTION REQD</a:t>
                      </a:r>
                      <a:r>
                        <a:rPr lang="en-US" sz="10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If participating, posts will be shared on your behalf.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To opt in, email </a:t>
                      </a:r>
                      <a:r>
                        <a:rPr lang="en-US" sz="1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Marketing@nva.com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99948205"/>
                  </a:ext>
                </a:extLst>
              </a:tr>
              <a:tr h="182070">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 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TUE 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WED 9/29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THU 9/30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10/1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10/2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extLst>
                  <a:ext uri="{0D108BD9-81ED-4DB2-BD59-A6C34878D82A}">
                    <a16:rowId xmlns:a16="http://schemas.microsoft.com/office/drawing/2014/main" val="2666851285"/>
                  </a:ext>
                </a:extLst>
              </a:tr>
              <a:tr h="1285521">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World Rabies Day or Wellness Visit</a:t>
                      </a:r>
                      <a:endParaRPr lang="en-US" sz="1000" i="1" baseline="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World Rabies Day (9/28) 2) National Pet Insurance Month (Wellness Visit)</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news with your clients</a:t>
                      </a: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rPr>
                        <a:t>HOSPITAL EMAIL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effectLst/>
                          <a:latin typeface="Calibri" panose="020F0502020204030204" pitchFamily="34" charset="0"/>
                          <a:ea typeface="Calibri" panose="020F0502020204030204" pitchFamily="34" charset="0"/>
                          <a:cs typeface="Times New Roman" panose="02020603050405020304" pitchFamily="18" charset="0"/>
                        </a:rPr>
                        <a:t>Appointments Available. Click</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Here</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p>
                    <a:p>
                      <a:pPr marL="0" marR="0" algn="l">
                        <a:lnSpc>
                          <a:spcPct val="107000"/>
                        </a:lnSpc>
                        <a:spcBef>
                          <a:spcPts val="0"/>
                        </a:spcBef>
                        <a:spcAft>
                          <a:spcPts val="0"/>
                        </a:spcAft>
                      </a:pPr>
                      <a:r>
                        <a:rPr lang="en-US"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VENDOR EMAIL</a:t>
                      </a:r>
                      <a:r>
                        <a:rPr lang="en-US"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Covetru</a:t>
                      </a:r>
                      <a:r>
                        <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and Vetsource</a:t>
                      </a:r>
                      <a:endParaRPr lang="en-US" sz="1000" b="1" kern="1200" dirty="0">
                        <a:solidFill>
                          <a:schemeClr val="tx1"/>
                        </a:solidFill>
                        <a:effectLst/>
                        <a:latin typeface="+mn-lt"/>
                        <a:ea typeface="+mn-ea"/>
                        <a:cs typeface="+mn-cs"/>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Home Delivery or PAW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Home Delivery</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PAW Plans</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Gratitude</a:t>
                      </a: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Social engagement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00584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A1CF5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00584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A1CF5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005840" rtl="0" eaLnBrk="1" fontAlgn="auto" latinLnBrk="0" hangingPunct="1">
                        <a:lnSpc>
                          <a:spcPct val="107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1CF54"/>
                          </a:solidFill>
                          <a:effectLst/>
                          <a:uLnTx/>
                          <a:uFillTx/>
                          <a:latin typeface="Calibri" panose="020F0502020204030204" pitchFamily="34" charset="0"/>
                          <a:ea typeface="Calibri" panose="020F0502020204030204" pitchFamily="34" charset="0"/>
                          <a:cs typeface="Times New Roman" panose="02020603050405020304" pitchFamily="18" charset="0"/>
                        </a:rPr>
                        <a:t>SOCIAL</a:t>
                      </a:r>
                      <a:r>
                        <a:rPr kumimoji="0" lang="en-US" sz="1000" b="1"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rPr>
                        <a:t>Choose from posts </a:t>
                      </a:r>
                      <a:r>
                        <a:rPr kumimoji="0" lang="en-US" sz="1000" b="0"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ction="ppaction://hlinksldjump"/>
                        </a:rPr>
                        <a:t>here</a:t>
                      </a:r>
                      <a:r>
                        <a:rPr kumimoji="0" lang="en-US" sz="1000" b="0"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100584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rPr>
                        <a:t>1) National Fire Pup Day</a:t>
                      </a:r>
                    </a:p>
                    <a:p>
                      <a:pPr marL="0" marR="0" lvl="0" indent="0" algn="l" defTabSz="100584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5281F"/>
                          </a:solidFill>
                          <a:effectLst/>
                          <a:uLnTx/>
                          <a:uFillTx/>
                          <a:latin typeface="Calibri" panose="020F0502020204030204" pitchFamily="34" charset="0"/>
                          <a:ea typeface="Calibri" panose="020F0502020204030204" pitchFamily="34" charset="0"/>
                          <a:cs typeface="Times New Roman" panose="02020603050405020304" pitchFamily="18" charset="0"/>
                        </a:rPr>
                        <a:t>2) National Black Dog Day</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Black Cat Awareness Month</a:t>
                      </a:r>
                    </a:p>
                    <a:p>
                      <a:pPr marL="0" marR="0" algn="l">
                        <a:lnSpc>
                          <a:spcPct val="107000"/>
                        </a:lnSpc>
                        <a:spcBef>
                          <a:spcPts val="0"/>
                        </a:spcBef>
                        <a:spcAft>
                          <a:spcPts val="0"/>
                        </a:spcAft>
                      </a:pPr>
                      <a:endParaRPr lang="en-US" sz="105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5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015554"/>
                  </a:ext>
                </a:extLst>
              </a:tr>
              <a:tr h="164673">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 10/4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TUE 10/5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WED 10/6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THU 10/7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10/8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extLst>
                  <a:ext uri="{0D108BD9-81ED-4DB2-BD59-A6C34878D82A}">
                    <a16:rowId xmlns:a16="http://schemas.microsoft.com/office/drawing/2014/main" val="1234727119"/>
                  </a:ext>
                </a:extLst>
              </a:tr>
              <a:tr h="1716153">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World Animal Day or Animal Welfare Week</a:t>
                      </a: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1) World Animal Day</a:t>
                      </a: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005840" rtl="0" eaLnBrk="1" fontAlgn="auto" latinLnBrk="0" hangingPunct="1">
                        <a:lnSpc>
                          <a:spcPct val="107000"/>
                        </a:lnSpc>
                        <a:spcBef>
                          <a:spcPts val="0"/>
                        </a:spcBef>
                        <a:spcAft>
                          <a:spcPts val="0"/>
                        </a:spcAft>
                        <a:buClrTx/>
                        <a:buSzTx/>
                        <a:buFontTx/>
                        <a:buNone/>
                        <a:tabLst/>
                        <a:defRPr/>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2) Animal Welfare Week</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news with your clients </a:t>
                      </a:r>
                    </a:p>
                    <a:p>
                      <a:pPr marL="0" marR="0" algn="l">
                        <a:lnSpc>
                          <a:spcPct val="107000"/>
                        </a:lnSpc>
                        <a:spcBef>
                          <a:spcPts val="0"/>
                        </a:spcBef>
                        <a:spcAft>
                          <a:spcPts val="0"/>
                        </a:spcAft>
                      </a:pP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rPr>
                        <a:t>HOSPITAL EMAIL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effectLst/>
                          <a:latin typeface="Calibri" panose="020F0502020204030204" pitchFamily="34" charset="0"/>
                          <a:ea typeface="Calibri" panose="020F0502020204030204" pitchFamily="34" charset="0"/>
                          <a:cs typeface="Times New Roman" panose="02020603050405020304" pitchFamily="18" charset="0"/>
                        </a:rPr>
                        <a:t>Free Email Day. </a:t>
                      </a:r>
                      <a:r>
                        <a:rPr lang="en-US" sz="10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gn="l">
                        <a:lnSpc>
                          <a:spcPct val="107000"/>
                        </a:lnSpc>
                        <a:spcBef>
                          <a:spcPts val="0"/>
                        </a:spcBef>
                        <a:spcAft>
                          <a:spcPts val="0"/>
                        </a:spcAft>
                      </a:pPr>
                      <a:r>
                        <a:rPr lang="en-US"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VENDOR EMAIL</a:t>
                      </a:r>
                      <a:r>
                        <a:rPr lang="en-US"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Covetru</a:t>
                      </a:r>
                      <a:r>
                        <a:rPr lang="en-US" sz="10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0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Vetsource</a:t>
                      </a:r>
                      <a:endParaRPr lang="en-US" sz="1000" b="1" kern="1200" dirty="0">
                        <a:solidFill>
                          <a:schemeClr val="tx1"/>
                        </a:solidFill>
                        <a:effectLst/>
                        <a:latin typeface="+mn-lt"/>
                        <a:ea typeface="+mn-ea"/>
                        <a:cs typeface="+mn-cs"/>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Home Delivery or PAW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here: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Home Delivery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PAW Plans</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National Walk Your Dog Week</a:t>
                      </a: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Social engagement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Choose from post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4"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l">
                        <a:lnSpc>
                          <a:spcPct val="107000"/>
                        </a:lnSpc>
                        <a:spcBef>
                          <a:spcPts val="0"/>
                        </a:spcBef>
                        <a:spcAft>
                          <a:spcPts val="0"/>
                        </a:spcAft>
                        <a:buAutoNum type="arabicParenR"/>
                      </a:pPr>
                      <a:r>
                        <a:rPr lang="en-US" sz="1000" dirty="0">
                          <a:effectLst/>
                          <a:latin typeface="Calibri" panose="020F0502020204030204" pitchFamily="34" charset="0"/>
                          <a:ea typeface="Calibri" panose="020F0502020204030204" pitchFamily="34" charset="0"/>
                          <a:cs typeface="Times New Roman" panose="02020603050405020304" pitchFamily="18" charset="0"/>
                        </a:rPr>
                        <a:t>Pet Patient of the Month</a:t>
                      </a:r>
                    </a:p>
                    <a:p>
                      <a:pPr marL="228600" marR="0" indent="-228600" algn="l">
                        <a:lnSpc>
                          <a:spcPct val="107000"/>
                        </a:lnSpc>
                        <a:spcBef>
                          <a:spcPts val="0"/>
                        </a:spcBef>
                        <a:spcAft>
                          <a:spcPts val="0"/>
                        </a:spcAft>
                        <a:buAutoNum type="arabicParenR"/>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National Walk Your Dog Week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Animal Welfare Week</a:t>
                      </a: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5"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364653"/>
                  </a:ext>
                </a:extLst>
              </a:tr>
            </a:tbl>
          </a:graphicData>
        </a:graphic>
      </p:graphicFrame>
      <p:pic>
        <p:nvPicPr>
          <p:cNvPr id="3080" name="Picture 6" descr="catsolo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06311" y="979146"/>
            <a:ext cx="2667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ownload Free png Push Pin Icon Free Icons and - DLPNG.com"/>
          <p:cNvPicPr/>
          <p:nvPr/>
        </p:nvPicPr>
        <p:blipFill>
          <a:blip r:embed="rId1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4375" y="992251"/>
            <a:ext cx="396875" cy="395288"/>
          </a:xfrm>
          <a:prstGeom prst="rect">
            <a:avLst/>
          </a:prstGeom>
          <a:noFill/>
          <a:ln>
            <a:noFill/>
          </a:ln>
        </p:spPr>
      </p:pic>
      <p:pic>
        <p:nvPicPr>
          <p:cNvPr id="3082" name="Picture 4" descr="NVA_Logo_Stacked_RGB"/>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445929" y="1004547"/>
            <a:ext cx="630238" cy="3587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og Play Time Icons - Download Free Vector Icons | Noun Project"/>
          <p:cNvPicPr/>
          <p:nvPr/>
        </p:nvPicPr>
        <p:blipFill>
          <a:blip r:embed="rId19"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24773" y="992251"/>
            <a:ext cx="433388" cy="434975"/>
          </a:xfrm>
          <a:prstGeom prst="rect">
            <a:avLst/>
          </a:prstGeom>
          <a:noFill/>
          <a:ln>
            <a:noFill/>
          </a:ln>
        </p:spPr>
      </p:pic>
      <p:pic>
        <p:nvPicPr>
          <p:cNvPr id="17" name="Picture 16" descr="Email Icon PNG Transparent Email Icon.PNG Images. | PlusPNG"/>
          <p:cNvPicPr/>
          <p:nvPr/>
        </p:nvPicPr>
        <p:blipFill>
          <a:blip r:embed="rId2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7054" y="1023162"/>
            <a:ext cx="309562" cy="220663"/>
          </a:xfrm>
          <a:prstGeom prst="rect">
            <a:avLst/>
          </a:prstGeom>
          <a:noFill/>
          <a:ln>
            <a:noFill/>
          </a:ln>
        </p:spPr>
      </p:pic>
      <p:pic>
        <p:nvPicPr>
          <p:cNvPr id="24" name="Picture 23" descr="Programs"/>
          <p:cNvPicPr/>
          <p:nvPr/>
        </p:nvPicPr>
        <p:blipFill>
          <a:blip r:embed="rId21"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809320" y="797267"/>
            <a:ext cx="692150" cy="693738"/>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123961981"/>
              </p:ext>
            </p:extLst>
          </p:nvPr>
        </p:nvGraphicFramePr>
        <p:xfrm>
          <a:off x="193775" y="5744611"/>
          <a:ext cx="9645550" cy="1862603"/>
        </p:xfrm>
        <a:graphic>
          <a:graphicData uri="http://schemas.openxmlformats.org/drawingml/2006/table">
            <a:tbl>
              <a:tblPr firstRow="1" firstCol="1" bandRow="1"/>
              <a:tblGrid>
                <a:gridCol w="1626880">
                  <a:extLst>
                    <a:ext uri="{9D8B030D-6E8A-4147-A177-3AD203B41FA5}">
                      <a16:colId xmlns:a16="http://schemas.microsoft.com/office/drawing/2014/main" val="3385012477"/>
                    </a:ext>
                  </a:extLst>
                </a:gridCol>
                <a:gridCol w="1485161">
                  <a:extLst>
                    <a:ext uri="{9D8B030D-6E8A-4147-A177-3AD203B41FA5}">
                      <a16:colId xmlns:a16="http://schemas.microsoft.com/office/drawing/2014/main" val="2111687486"/>
                    </a:ext>
                  </a:extLst>
                </a:gridCol>
                <a:gridCol w="1632680">
                  <a:extLst>
                    <a:ext uri="{9D8B030D-6E8A-4147-A177-3AD203B41FA5}">
                      <a16:colId xmlns:a16="http://schemas.microsoft.com/office/drawing/2014/main" val="2241594387"/>
                    </a:ext>
                  </a:extLst>
                </a:gridCol>
                <a:gridCol w="1601189">
                  <a:extLst>
                    <a:ext uri="{9D8B030D-6E8A-4147-A177-3AD203B41FA5}">
                      <a16:colId xmlns:a16="http://schemas.microsoft.com/office/drawing/2014/main" val="2922509067"/>
                    </a:ext>
                  </a:extLst>
                </a:gridCol>
                <a:gridCol w="1631024">
                  <a:extLst>
                    <a:ext uri="{9D8B030D-6E8A-4147-A177-3AD203B41FA5}">
                      <a16:colId xmlns:a16="http://schemas.microsoft.com/office/drawing/2014/main" val="1662142509"/>
                    </a:ext>
                  </a:extLst>
                </a:gridCol>
                <a:gridCol w="1668616">
                  <a:extLst>
                    <a:ext uri="{9D8B030D-6E8A-4147-A177-3AD203B41FA5}">
                      <a16:colId xmlns:a16="http://schemas.microsoft.com/office/drawing/2014/main" val="2230646714"/>
                    </a:ext>
                  </a:extLst>
                </a:gridCol>
              </a:tblGrid>
              <a:tr h="211398">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 10/11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TUES 10/12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WED 10/13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THU 10/14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10/15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10/16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extLst>
                  <a:ext uri="{0D108BD9-81ED-4DB2-BD59-A6C34878D82A}">
                    <a16:rowId xmlns:a16="http://schemas.microsoft.com/office/drawing/2014/main" val="3845667435"/>
                  </a:ext>
                </a:extLst>
              </a:tr>
              <a:tr h="1651205">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Dentistry Visit or Online Booking Tool</a:t>
                      </a:r>
                    </a:p>
                    <a:p>
                      <a:pPr marL="0" marR="0" algn="l">
                        <a:lnSpc>
                          <a:spcPct val="107000"/>
                        </a:lnSpc>
                        <a:spcBef>
                          <a:spcPts val="0"/>
                        </a:spcBef>
                        <a:spcAft>
                          <a:spcPts val="0"/>
                        </a:spcAft>
                      </a:pPr>
                      <a:endPar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2"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1) Dentistry Visit</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Online Booking Tool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news with your clients </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rPr>
                        <a:t>HOSPITAL EMAIL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effectLst/>
                          <a:latin typeface="Calibri" panose="020F0502020204030204" pitchFamily="34" charset="0"/>
                          <a:ea typeface="Calibri" panose="020F0502020204030204" pitchFamily="34" charset="0"/>
                          <a:cs typeface="Times New Roman" panose="02020603050405020304" pitchFamily="18" charset="0"/>
                        </a:rPr>
                        <a:t>Dentistry Visit Visit. </a:t>
                      </a:r>
                      <a:r>
                        <a:rPr lang="en-US" sz="10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3"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gn="l">
                        <a:lnSpc>
                          <a:spcPct val="107000"/>
                        </a:lnSpc>
                        <a:spcBef>
                          <a:spcPts val="0"/>
                        </a:spcBef>
                        <a:spcAft>
                          <a:spcPts val="0"/>
                        </a:spcAft>
                      </a:pPr>
                      <a:r>
                        <a:rPr lang="en-US"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VENDOR EMAIL</a:t>
                      </a:r>
                      <a:r>
                        <a:rPr lang="en-US"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Covetru</a:t>
                      </a:r>
                      <a:r>
                        <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and Vetsource</a:t>
                      </a:r>
                      <a:endParaRPr lang="en-US" sz="1000" b="1" kern="1200" dirty="0">
                        <a:solidFill>
                          <a:schemeClr val="tx1"/>
                        </a:solidFill>
                        <a:effectLst/>
                        <a:latin typeface="+mn-lt"/>
                        <a:ea typeface="+mn-ea"/>
                        <a:cs typeface="+mn-cs"/>
                      </a:endParaRPr>
                    </a:p>
                    <a:p>
                      <a:pPr marL="0" marR="0" algn="l">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Home Delivery or PAW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4"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Home Delivery (</a:t>
                      </a:r>
                      <a:r>
                        <a:rPr lang="en-US" sz="1000" baseline="0" dirty="0" err="1">
                          <a:effectLst/>
                          <a:latin typeface="Calibri" panose="020F0502020204030204" pitchFamily="34" charset="0"/>
                          <a:ea typeface="Calibri" panose="020F0502020204030204" pitchFamily="34" charset="0"/>
                          <a:cs typeface="Times New Roman" panose="02020603050405020304" pitchFamily="18" charset="0"/>
                        </a:rPr>
                        <a:t>Ntl</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Pet Obesity Awareness Day)</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PAW Plans</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National Pet Wellness Month</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5"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Social engagement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Choose from post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6"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DVM Dentistry Tip</a:t>
                      </a:r>
                    </a:p>
                    <a:p>
                      <a:pPr marL="0" marR="0" algn="l">
                        <a:lnSpc>
                          <a:spcPct val="107000"/>
                        </a:lnSpc>
                        <a:spcBef>
                          <a:spcPts val="0"/>
                        </a:spcBef>
                        <a:spcAft>
                          <a:spcPts val="0"/>
                        </a:spcAft>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2) National Fetch Day (10/17)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National Feral Cat Day</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7"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923828"/>
                  </a:ext>
                </a:extLst>
              </a:tr>
            </a:tbl>
          </a:graphicData>
        </a:graphic>
      </p:graphicFrame>
    </p:spTree>
    <p:extLst>
      <p:ext uri="{BB962C8B-B14F-4D97-AF65-F5344CB8AC3E}">
        <p14:creationId xmlns:p14="http://schemas.microsoft.com/office/powerpoint/2010/main" val="168877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3369B6-33A8-0143-B72A-A7C4E55F44B6}" type="slidenum">
              <a:rPr lang="en-US" smtClean="0"/>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8785079"/>
              </p:ext>
            </p:extLst>
          </p:nvPr>
        </p:nvGraphicFramePr>
        <p:xfrm>
          <a:off x="194417" y="918940"/>
          <a:ext cx="9669565" cy="3966240"/>
        </p:xfrm>
        <a:graphic>
          <a:graphicData uri="http://schemas.openxmlformats.org/drawingml/2006/table">
            <a:tbl>
              <a:tblPr firstRow="1" firstCol="1" bandRow="1"/>
              <a:tblGrid>
                <a:gridCol w="1637312">
                  <a:extLst>
                    <a:ext uri="{9D8B030D-6E8A-4147-A177-3AD203B41FA5}">
                      <a16:colId xmlns:a16="http://schemas.microsoft.com/office/drawing/2014/main" val="1731375137"/>
                    </a:ext>
                  </a:extLst>
                </a:gridCol>
                <a:gridCol w="1494684">
                  <a:extLst>
                    <a:ext uri="{9D8B030D-6E8A-4147-A177-3AD203B41FA5}">
                      <a16:colId xmlns:a16="http://schemas.microsoft.com/office/drawing/2014/main" val="3769939709"/>
                    </a:ext>
                  </a:extLst>
                </a:gridCol>
                <a:gridCol w="1643149">
                  <a:extLst>
                    <a:ext uri="{9D8B030D-6E8A-4147-A177-3AD203B41FA5}">
                      <a16:colId xmlns:a16="http://schemas.microsoft.com/office/drawing/2014/main" val="3364067134"/>
                    </a:ext>
                  </a:extLst>
                </a:gridCol>
                <a:gridCol w="1611456">
                  <a:extLst>
                    <a:ext uri="{9D8B030D-6E8A-4147-A177-3AD203B41FA5}">
                      <a16:colId xmlns:a16="http://schemas.microsoft.com/office/drawing/2014/main" val="1959656359"/>
                    </a:ext>
                  </a:extLst>
                </a:gridCol>
                <a:gridCol w="1641482">
                  <a:extLst>
                    <a:ext uri="{9D8B030D-6E8A-4147-A177-3AD203B41FA5}">
                      <a16:colId xmlns:a16="http://schemas.microsoft.com/office/drawing/2014/main" val="2330087685"/>
                    </a:ext>
                  </a:extLst>
                </a:gridCol>
                <a:gridCol w="1641482">
                  <a:extLst>
                    <a:ext uri="{9D8B030D-6E8A-4147-A177-3AD203B41FA5}">
                      <a16:colId xmlns:a16="http://schemas.microsoft.com/office/drawing/2014/main" val="1355786318"/>
                    </a:ext>
                  </a:extLst>
                </a:gridCol>
              </a:tblGrid>
              <a:tr h="738246">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Most Important Monday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Email Tuesday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Wellness Wednesday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Segoe UI Symbol" panose="020B0502040204020203" pitchFamily="34" charset="0"/>
                          <a:ea typeface="Calibri" panose="020F0502020204030204" pitchFamily="34" charset="0"/>
                          <a:cs typeface="Segoe UI Symbol" panose="020B0502040204020203"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Segoe UI Symbol" panose="020B0502040204020203" pitchFamily="34" charset="0"/>
                          <a:ea typeface="Calibri" panose="020F0502020204030204" pitchFamily="34" charset="0"/>
                          <a:cs typeface="Segoe UI Symbol" panose="020B0502040204020203"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1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NVA Thursday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Fun Friday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Saturday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Caturday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007F8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432198"/>
                  </a:ext>
                </a:extLst>
              </a:tr>
              <a:tr h="868797">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Pin your most important post of the week on Facebook to show up all week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SEND EMAIL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Take a break on social &amp; email important updates to your clients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info that’s good for your community to know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NO ACTION REQD</a:t>
                      </a:r>
                      <a:r>
                        <a:rPr lang="en-US" sz="10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If participating, posts will be shared on your behalf.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To opt in/out, email </a:t>
                      </a:r>
                      <a:r>
                        <a:rPr lang="en-US" sz="1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Marketing@nva.com</a:t>
                      </a: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POST + SHARE!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Inspire, entertain, and show off who you are!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i="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NO ACTION REQD</a:t>
                      </a:r>
                      <a:r>
                        <a:rPr lang="en-US" sz="10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If participating, posts will be shared on your behalf.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To opt in, email </a:t>
                      </a:r>
                      <a:r>
                        <a:rPr lang="en-US" sz="10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Marketing@nva.com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7016449"/>
                  </a:ext>
                </a:extLst>
              </a:tr>
              <a:tr h="200954">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 10/18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TUE 10/19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WED 10/20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THU 10/21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10/22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10/23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extLst>
                  <a:ext uri="{0D108BD9-81ED-4DB2-BD59-A6C34878D82A}">
                    <a16:rowId xmlns:a16="http://schemas.microsoft.com/office/drawing/2014/main" val="2329711368"/>
                  </a:ext>
                </a:extLst>
              </a:tr>
              <a:tr h="1777608">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National Veterinary Technician Week</a:t>
                      </a:r>
                    </a:p>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Vet Tech Shoutout or Share the Love</a:t>
                      </a: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1) Vet Tech Shoutout</a:t>
                      </a: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0"/>
                        </a:spcAft>
                        <a:buNone/>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2) Share the Love</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news with your clients </a:t>
                      </a:r>
                    </a:p>
                    <a:p>
                      <a:pPr marL="0" marR="0" algn="l">
                        <a:lnSpc>
                          <a:spcPct val="107000"/>
                        </a:lnSpc>
                        <a:spcBef>
                          <a:spcPts val="0"/>
                        </a:spcBef>
                        <a:spcAft>
                          <a:spcPts val="0"/>
                        </a:spcAft>
                      </a:pPr>
                      <a:endPar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rPr>
                        <a:t>HOSPITAL EMAIL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Share the Love. Click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gn="l">
                        <a:lnSpc>
                          <a:spcPct val="107000"/>
                        </a:lnSpc>
                        <a:spcBef>
                          <a:spcPts val="0"/>
                        </a:spcBef>
                        <a:spcAft>
                          <a:spcPts val="0"/>
                        </a:spcAft>
                      </a:pPr>
                      <a:r>
                        <a:rPr lang="en-US"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VENDOR EMAIL</a:t>
                      </a:r>
                      <a:r>
                        <a:rPr lang="en-US"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Covetru</a:t>
                      </a:r>
                      <a:r>
                        <a:rPr lang="en-US" sz="10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0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Vetsource</a:t>
                      </a:r>
                      <a:endParaRPr lang="en-US" sz="1000" b="1" kern="1200" dirty="0">
                        <a:solidFill>
                          <a:schemeClr val="tx1"/>
                        </a:solidFill>
                        <a:effectLst/>
                        <a:latin typeface="+mn-lt"/>
                        <a:ea typeface="+mn-ea"/>
                        <a:cs typeface="+mn-cs"/>
                      </a:endParaRPr>
                    </a:p>
                    <a:p>
                      <a:pPr marL="0" marR="0" algn="l">
                        <a:lnSpc>
                          <a:spcPct val="107000"/>
                        </a:lnSpc>
                        <a:spcBef>
                          <a:spcPts val="0"/>
                        </a:spcBef>
                        <a:spcAft>
                          <a:spcPts val="0"/>
                        </a:spcAft>
                      </a:pPr>
                      <a:endParaRPr lang="en-US" sz="1000" u="sng" kern="1200" dirty="0">
                        <a:solidFill>
                          <a:srgbClr val="0070C0"/>
                        </a:solidFill>
                        <a:effectLst/>
                        <a:latin typeface="+mn-lt"/>
                        <a:ea typeface="+mn-ea"/>
                        <a:cs typeface="+mn-cs"/>
                      </a:endParaRPr>
                    </a:p>
                    <a:p>
                      <a:pPr marL="0" marR="0" algn="l">
                        <a:lnSpc>
                          <a:spcPct val="107000"/>
                        </a:lnSpc>
                        <a:spcBef>
                          <a:spcPts val="0"/>
                        </a:spcBef>
                        <a:spcAft>
                          <a:spcPts val="0"/>
                        </a:spcAft>
                      </a:pPr>
                      <a:endParaRPr lang="en-US" sz="1000" b="1" u="none" kern="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Vet Tech Shoutout or PAW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Vet Tech Shoutout</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PAW Plans</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National Veterinary Technician Week</a:t>
                      </a: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Social engagement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Choose from post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gn="l">
                        <a:lnSpc>
                          <a:spcPct val="107000"/>
                        </a:lnSpc>
                        <a:spcBef>
                          <a:spcPts val="0"/>
                        </a:spcBef>
                        <a:spcAft>
                          <a:spcPts val="0"/>
                        </a:spcAft>
                        <a:buAutoNum type="arabicParenR"/>
                      </a:pPr>
                      <a:r>
                        <a:rPr lang="en-US" sz="1000" dirty="0">
                          <a:effectLst/>
                          <a:latin typeface="Calibri" panose="020F0502020204030204" pitchFamily="34" charset="0"/>
                          <a:ea typeface="Calibri" panose="020F0502020204030204" pitchFamily="34" charset="0"/>
                          <a:cs typeface="Times New Roman" panose="02020603050405020304" pitchFamily="18" charset="0"/>
                        </a:rPr>
                        <a:t>Vet Tech Shoutout</a:t>
                      </a: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l">
                        <a:lnSpc>
                          <a:spcPct val="107000"/>
                        </a:lnSpc>
                        <a:spcBef>
                          <a:spcPts val="0"/>
                        </a:spcBef>
                        <a:spcAft>
                          <a:spcPts val="0"/>
                        </a:spcAft>
                        <a:buAutoNum type="arabicParenR"/>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Vet Tech Dentistry Tip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National Cat Day (10/29)</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50358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27510655"/>
              </p:ext>
            </p:extLst>
          </p:nvPr>
        </p:nvGraphicFramePr>
        <p:xfrm>
          <a:off x="193781" y="4689425"/>
          <a:ext cx="9669565" cy="1799496"/>
        </p:xfrm>
        <a:graphic>
          <a:graphicData uri="http://schemas.openxmlformats.org/drawingml/2006/table">
            <a:tbl>
              <a:tblPr firstRow="1" firstCol="1" bandRow="1"/>
              <a:tblGrid>
                <a:gridCol w="1637312">
                  <a:extLst>
                    <a:ext uri="{9D8B030D-6E8A-4147-A177-3AD203B41FA5}">
                      <a16:colId xmlns:a16="http://schemas.microsoft.com/office/drawing/2014/main" val="3220558244"/>
                    </a:ext>
                  </a:extLst>
                </a:gridCol>
                <a:gridCol w="1494684">
                  <a:extLst>
                    <a:ext uri="{9D8B030D-6E8A-4147-A177-3AD203B41FA5}">
                      <a16:colId xmlns:a16="http://schemas.microsoft.com/office/drawing/2014/main" val="4174609180"/>
                    </a:ext>
                  </a:extLst>
                </a:gridCol>
                <a:gridCol w="1643149">
                  <a:extLst>
                    <a:ext uri="{9D8B030D-6E8A-4147-A177-3AD203B41FA5}">
                      <a16:colId xmlns:a16="http://schemas.microsoft.com/office/drawing/2014/main" val="691582715"/>
                    </a:ext>
                  </a:extLst>
                </a:gridCol>
                <a:gridCol w="1611456">
                  <a:extLst>
                    <a:ext uri="{9D8B030D-6E8A-4147-A177-3AD203B41FA5}">
                      <a16:colId xmlns:a16="http://schemas.microsoft.com/office/drawing/2014/main" val="703431864"/>
                    </a:ext>
                  </a:extLst>
                </a:gridCol>
                <a:gridCol w="1641482">
                  <a:extLst>
                    <a:ext uri="{9D8B030D-6E8A-4147-A177-3AD203B41FA5}">
                      <a16:colId xmlns:a16="http://schemas.microsoft.com/office/drawing/2014/main" val="2682930536"/>
                    </a:ext>
                  </a:extLst>
                </a:gridCol>
                <a:gridCol w="1641482">
                  <a:extLst>
                    <a:ext uri="{9D8B030D-6E8A-4147-A177-3AD203B41FA5}">
                      <a16:colId xmlns:a16="http://schemas.microsoft.com/office/drawing/2014/main" val="3177104474"/>
                    </a:ext>
                  </a:extLst>
                </a:gridCol>
              </a:tblGrid>
              <a:tr h="0">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 10/25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TUE 10/26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WED 10/27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THU 10/28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10/29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Sat 10/30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F85"/>
                    </a:solidFill>
                  </a:tcPr>
                </a:tc>
                <a:extLst>
                  <a:ext uri="{0D108BD9-81ED-4DB2-BD59-A6C34878D82A}">
                    <a16:rowId xmlns:a16="http://schemas.microsoft.com/office/drawing/2014/main" val="2968939949"/>
                  </a:ext>
                </a:extLst>
              </a:tr>
              <a:tr h="1612425">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Dentistry Visit or We’re Hiring</a:t>
                      </a:r>
                      <a:endParaRPr lang="en-US" sz="1000" i="1" baseline="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l">
                        <a:lnSpc>
                          <a:spcPct val="107000"/>
                        </a:lnSpc>
                        <a:spcBef>
                          <a:spcPts val="0"/>
                        </a:spcBef>
                        <a:spcAft>
                          <a:spcPts val="0"/>
                        </a:spcAft>
                        <a:buAutoNum type="arabicParenR"/>
                      </a:pPr>
                      <a:r>
                        <a:rPr lang="en-US" sz="1000" dirty="0">
                          <a:effectLst/>
                          <a:latin typeface="Calibri" panose="020F0502020204030204" pitchFamily="34" charset="0"/>
                          <a:ea typeface="Calibri" panose="020F0502020204030204" pitchFamily="34" charset="0"/>
                          <a:cs typeface="Times New Roman" panose="02020603050405020304" pitchFamily="18" charset="0"/>
                        </a:rPr>
                        <a:t>Dentistry Visit</a:t>
                      </a:r>
                    </a:p>
                    <a:p>
                      <a:pPr marL="228600" marR="0" indent="-228600" algn="l">
                        <a:lnSpc>
                          <a:spcPct val="107000"/>
                        </a:lnSpc>
                        <a:spcBef>
                          <a:spcPts val="0"/>
                        </a:spcBef>
                        <a:spcAft>
                          <a:spcPts val="0"/>
                        </a:spcAft>
                        <a:buAutoNum type="arabicParenR"/>
                      </a:pPr>
                      <a:r>
                        <a:rPr lang="en-US" sz="1000" dirty="0">
                          <a:effectLst/>
                          <a:latin typeface="Calibri" panose="020F0502020204030204" pitchFamily="34" charset="0"/>
                          <a:ea typeface="Calibri" panose="020F0502020204030204" pitchFamily="34" charset="0"/>
                          <a:cs typeface="Times New Roman" panose="02020603050405020304" pitchFamily="18" charset="0"/>
                        </a:rPr>
                        <a:t>We’re Hiring</a:t>
                      </a: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news with your clients</a:t>
                      </a: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24C1E1"/>
                          </a:solidFill>
                          <a:effectLst/>
                          <a:latin typeface="Calibri" panose="020F0502020204030204" pitchFamily="34" charset="0"/>
                          <a:ea typeface="Calibri" panose="020F0502020204030204" pitchFamily="34" charset="0"/>
                          <a:cs typeface="Times New Roman" panose="02020603050405020304" pitchFamily="18" charset="0"/>
                        </a:rPr>
                        <a:t>HOSPITAL EMAIL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effectLst/>
                          <a:latin typeface="Calibri" panose="020F0502020204030204" pitchFamily="34" charset="0"/>
                          <a:ea typeface="Calibri" panose="020F0502020204030204" pitchFamily="34" charset="0"/>
                          <a:cs typeface="Times New Roman" panose="02020603050405020304" pitchFamily="18" charset="0"/>
                        </a:rPr>
                        <a:t>We’re Hiring. Click</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Here</a:t>
                      </a: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p>
                    <a:p>
                      <a:pPr marL="0" marR="0" algn="l">
                        <a:lnSpc>
                          <a:spcPct val="107000"/>
                        </a:lnSpc>
                        <a:spcBef>
                          <a:spcPts val="0"/>
                        </a:spcBef>
                        <a:spcAft>
                          <a:spcPts val="0"/>
                        </a:spcAft>
                      </a:pPr>
                      <a:r>
                        <a:rPr lang="en-US"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VENDOR EMAIL</a:t>
                      </a:r>
                      <a:r>
                        <a:rPr lang="en-US"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Covetru</a:t>
                      </a:r>
                      <a:r>
                        <a:rPr lang="en-US" sz="1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and Vetsource</a:t>
                      </a:r>
                      <a:endParaRPr lang="en-US" sz="1000" b="1" kern="1200" dirty="0">
                        <a:solidFill>
                          <a:schemeClr val="tx1"/>
                        </a:solidFill>
                        <a:effectLst/>
                        <a:latin typeface="+mn-lt"/>
                        <a:ea typeface="+mn-ea"/>
                        <a:cs typeface="+mn-cs"/>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Home Delivery or PAW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dirty="0">
                          <a:effectLst/>
                          <a:latin typeface="Calibri" panose="020F0502020204030204" pitchFamily="34" charset="0"/>
                          <a:ea typeface="Calibri" panose="020F0502020204030204" pitchFamily="34" charset="0"/>
                          <a:cs typeface="Times New Roman" panose="02020603050405020304" pitchFamily="18" charset="0"/>
                        </a:rPr>
                        <a:t>: Choose from posts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Home Delivery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PAW Plans</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Pet Halloween Costume</a:t>
                      </a: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Social engagement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Choose from post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13" action="ppaction://hlinksldjump"/>
                        </a:rPr>
                        <a:t>here</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gn="l">
                        <a:lnSpc>
                          <a:spcPct val="107000"/>
                        </a:lnSpc>
                        <a:spcBef>
                          <a:spcPts val="0"/>
                        </a:spcBef>
                        <a:spcAft>
                          <a:spcPts val="0"/>
                        </a:spcAft>
                        <a:buAutoNum type="arabicParenR"/>
                      </a:pPr>
                      <a:r>
                        <a:rPr lang="en-US" sz="1000" dirty="0">
                          <a:effectLst/>
                          <a:latin typeface="Calibri" panose="020F0502020204030204" pitchFamily="34" charset="0"/>
                          <a:ea typeface="Calibri" panose="020F0502020204030204" pitchFamily="34" charset="0"/>
                          <a:cs typeface="Times New Roman" panose="02020603050405020304" pitchFamily="18" charset="0"/>
                        </a:rPr>
                        <a:t>National Cat Day</a:t>
                      </a: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l">
                        <a:lnSpc>
                          <a:spcPct val="107000"/>
                        </a:lnSpc>
                        <a:spcBef>
                          <a:spcPts val="0"/>
                        </a:spcBef>
                        <a:spcAft>
                          <a:spcPts val="0"/>
                        </a:spcAft>
                        <a:buAutoNum type="arabicParenR"/>
                      </a:pP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Happy Halloween! (10/31)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1005840" rtl="0" eaLnBrk="1" fontAlgn="auto" latinLnBrk="0" hangingPunct="1">
                        <a:lnSpc>
                          <a:spcPct val="107000"/>
                        </a:lnSpc>
                        <a:spcBef>
                          <a:spcPts val="0"/>
                        </a:spcBef>
                        <a:spcAft>
                          <a:spcPts val="0"/>
                        </a:spcAft>
                        <a:buClrTx/>
                        <a:buSzTx/>
                        <a:buFontTx/>
                        <a:buNone/>
                        <a:tabLst/>
                        <a:defRPr/>
                      </a:pPr>
                      <a:r>
                        <a:rPr lang="en-US"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Halloween Cat Safety Tips</a:t>
                      </a: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b="1" dirty="0">
                          <a:solidFill>
                            <a:srgbClr val="A1CF54"/>
                          </a:solidFill>
                          <a:effectLst/>
                          <a:latin typeface="Calibri" panose="020F0502020204030204" pitchFamily="34" charset="0"/>
                          <a:ea typeface="Calibri" panose="020F0502020204030204" pitchFamily="34" charset="0"/>
                          <a:cs typeface="Times New Roman" panose="02020603050405020304" pitchFamily="18" charset="0"/>
                        </a:rPr>
                        <a:t>SOCIAL</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NVA will post on your behalf if opted-in</a:t>
                      </a:r>
                    </a:p>
                    <a:p>
                      <a:pPr marL="0" marR="0" algn="l">
                        <a:lnSpc>
                          <a:spcPct val="107000"/>
                        </a:lnSpc>
                        <a:spcBef>
                          <a:spcPts val="0"/>
                        </a:spcBef>
                        <a:spcAft>
                          <a:spcPts val="0"/>
                        </a:spcAft>
                      </a:pPr>
                      <a:endParaRPr lang="en-US" sz="1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1005840" rtl="0" eaLnBrk="1" fontAlgn="auto" latinLnBrk="0" hangingPunct="1">
                        <a:lnSpc>
                          <a:spcPct val="107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View</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scheduled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ction="ppaction://hlinksldjump"/>
                        </a:rPr>
                        <a:t>here</a:t>
                      </a:r>
                      <a:r>
                        <a:rPr lang="en-US"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916" marR="5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3852184"/>
                  </a:ext>
                </a:extLst>
              </a:tr>
            </a:tbl>
          </a:graphicData>
        </a:graphic>
      </p:graphicFrame>
      <p:pic>
        <p:nvPicPr>
          <p:cNvPr id="6" name="Picture 5" descr="Download Free png Push Pin Icon Free Icons and - DLPNG.com"/>
          <p:cNvPicPr/>
          <p:nvPr/>
        </p:nvPicPr>
        <p:blipFill>
          <a:blip r:embed="rId1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0249" y="1150357"/>
            <a:ext cx="396875" cy="395288"/>
          </a:xfrm>
          <a:prstGeom prst="rect">
            <a:avLst/>
          </a:prstGeom>
          <a:noFill/>
          <a:ln>
            <a:noFill/>
          </a:ln>
        </p:spPr>
      </p:pic>
      <p:pic>
        <p:nvPicPr>
          <p:cNvPr id="7" name="Picture 6" descr="Email Icon PNG Transparent Email Icon.PNG Images. | PlusPNG"/>
          <p:cNvPicPr/>
          <p:nvPr/>
        </p:nvPicPr>
        <p:blipFill>
          <a:blip r:embed="rId1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03869" y="1251295"/>
            <a:ext cx="309562" cy="220663"/>
          </a:xfrm>
          <a:prstGeom prst="rect">
            <a:avLst/>
          </a:prstGeom>
          <a:noFill/>
          <a:ln>
            <a:noFill/>
          </a:ln>
        </p:spPr>
      </p:pic>
      <p:pic>
        <p:nvPicPr>
          <p:cNvPr id="8" name="Picture 7" descr="Programs"/>
          <p:cNvPicPr/>
          <p:nvPr/>
        </p:nvPicPr>
        <p:blipFill>
          <a:blip r:embed="rId1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772483" y="983960"/>
            <a:ext cx="692150" cy="693738"/>
          </a:xfrm>
          <a:prstGeom prst="rect">
            <a:avLst/>
          </a:prstGeom>
          <a:noFill/>
          <a:ln>
            <a:noFill/>
          </a:ln>
        </p:spPr>
      </p:pic>
      <p:pic>
        <p:nvPicPr>
          <p:cNvPr id="9" name="Picture 4" descr="NVA_Logo_Stacked_RGB"/>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468980" y="1186870"/>
            <a:ext cx="630238" cy="358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og Play Time Icons - Download Free Vector Icons | Noun Project"/>
          <p:cNvPicPr/>
          <p:nvPr/>
        </p:nvPicPr>
        <p:blipFill>
          <a:blip r:embed="rId19"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69724" y="1130514"/>
            <a:ext cx="433388" cy="434975"/>
          </a:xfrm>
          <a:prstGeom prst="rect">
            <a:avLst/>
          </a:prstGeom>
          <a:noFill/>
          <a:ln>
            <a:noFill/>
          </a:ln>
        </p:spPr>
      </p:pic>
      <p:pic>
        <p:nvPicPr>
          <p:cNvPr id="11" name="Picture 6" descr="catsolologo"/>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922578" y="1250792"/>
            <a:ext cx="266700" cy="4095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5">
            <a:extLst>
              <a:ext uri="{FF2B5EF4-FFF2-40B4-BE49-F238E27FC236}">
                <a16:creationId xmlns:a16="http://schemas.microsoft.com/office/drawing/2014/main" id="{6E5C01CD-98F5-439A-8ED8-A930BE410D5C}"/>
              </a:ext>
            </a:extLst>
          </p:cNvPr>
          <p:cNvSpPr txBox="1">
            <a:spLocks/>
          </p:cNvSpPr>
          <p:nvPr/>
        </p:nvSpPr>
        <p:spPr>
          <a:xfrm>
            <a:off x="548004" y="124287"/>
            <a:ext cx="8961120" cy="358877"/>
          </a:xfrm>
          <a:prstGeom prst="rect">
            <a:avLst/>
          </a:prstGeom>
        </p:spPr>
        <p:txBody>
          <a:bodyPr>
            <a:normAutofit fontScale="97500" lnSpcReduction="10000"/>
          </a:bodyPr>
          <a:lstStyle>
            <a:lvl1pPr algn="l" defTabSz="1005840" rtl="0" eaLnBrk="1" latinLnBrk="0" hangingPunct="1">
              <a:lnSpc>
                <a:spcPct val="90000"/>
              </a:lnSpc>
              <a:spcBef>
                <a:spcPct val="0"/>
              </a:spcBef>
              <a:buNone/>
              <a:defRPr sz="3600" b="0" kern="1200">
                <a:solidFill>
                  <a:schemeClr val="accent1"/>
                </a:solidFill>
                <a:latin typeface="+mn-lt"/>
                <a:ea typeface="+mj-ea"/>
                <a:cs typeface="+mj-cs"/>
              </a:defRPr>
            </a:lvl1pPr>
          </a:lstStyle>
          <a:p>
            <a:r>
              <a:rPr lang="en-US" sz="2000" b="1" dirty="0"/>
              <a:t>Marketing Calendar: 10/1 – 10/31</a:t>
            </a:r>
          </a:p>
        </p:txBody>
      </p:sp>
      <p:sp>
        <p:nvSpPr>
          <p:cNvPr id="13" name="TextBox 12">
            <a:extLst>
              <a:ext uri="{FF2B5EF4-FFF2-40B4-BE49-F238E27FC236}">
                <a16:creationId xmlns:a16="http://schemas.microsoft.com/office/drawing/2014/main" id="{22C5079C-63C2-4A72-8394-59B1233EC608}"/>
              </a:ext>
            </a:extLst>
          </p:cNvPr>
          <p:cNvSpPr txBox="1"/>
          <p:nvPr/>
        </p:nvSpPr>
        <p:spPr>
          <a:xfrm>
            <a:off x="548004" y="404457"/>
            <a:ext cx="8170606" cy="276999"/>
          </a:xfrm>
          <a:prstGeom prst="rect">
            <a:avLst/>
          </a:prstGeom>
          <a:noFill/>
        </p:spPr>
        <p:txBody>
          <a:bodyPr wrap="square" rtlCol="0">
            <a:spAutoFit/>
          </a:bodyPr>
          <a:lstStyle/>
          <a:p>
            <a:r>
              <a:rPr lang="en-US" sz="1200" dirty="0"/>
              <a:t>Below is a suggested marketing calendar to follow. Please adjust it to fit your hospital’s needs.</a:t>
            </a:r>
          </a:p>
        </p:txBody>
      </p:sp>
    </p:spTree>
    <p:extLst>
      <p:ext uri="{BB962C8B-B14F-4D97-AF65-F5344CB8AC3E}">
        <p14:creationId xmlns:p14="http://schemas.microsoft.com/office/powerpoint/2010/main" val="178889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 Fun Friday</a:t>
            </a:r>
          </a:p>
        </p:txBody>
      </p:sp>
      <p:sp>
        <p:nvSpPr>
          <p:cNvPr id="5" name="Slide Number Placeholder 4"/>
          <p:cNvSpPr>
            <a:spLocks noGrp="1"/>
          </p:cNvSpPr>
          <p:nvPr>
            <p:ph type="sldNum" sz="quarter" idx="12"/>
          </p:nvPr>
        </p:nvSpPr>
        <p:spPr/>
        <p:txBody>
          <a:bodyPr/>
          <a:lstStyle/>
          <a:p>
            <a:fld id="{FE3369B6-33A8-0143-B72A-A7C4E55F44B6}" type="slidenum">
              <a:rPr lang="en-US" smtClean="0"/>
              <a:t>7</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pic>
        <p:nvPicPr>
          <p:cNvPr id="7" name="Picture 6" descr="Dog Play Time Icons - Download Free Vector Icons | Noun Project"/>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31335" y="914400"/>
            <a:ext cx="268605" cy="268605"/>
          </a:xfrm>
          <a:prstGeom prst="rect">
            <a:avLst/>
          </a:prstGeom>
          <a:noFill/>
          <a:ln>
            <a:noFill/>
          </a:ln>
        </p:spPr>
      </p:pic>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National Black Dog Day</a:t>
            </a:r>
            <a:endParaRPr lang="en-US" dirty="0">
              <a:solidFill>
                <a:srgbClr val="0070C0"/>
              </a:solidFill>
            </a:endParaRPr>
          </a:p>
          <a:p>
            <a:pPr marL="0" indent="0">
              <a:buNone/>
            </a:pPr>
            <a:r>
              <a:rPr lang="en-US" sz="1200" b="1" dirty="0"/>
              <a:t>Post Copy:</a:t>
            </a:r>
            <a:r>
              <a:rPr lang="en-US" sz="1200" dirty="0"/>
              <a:t> </a:t>
            </a:r>
          </a:p>
          <a:p>
            <a:pPr marL="0" indent="0">
              <a:buNone/>
            </a:pPr>
            <a:r>
              <a:rPr lang="en-US" sz="1200" i="1" dirty="0"/>
              <a:t>Today is #NationalBlackDogDay! Share a photo of your dog below in the comments so that other clients can wish them a Happy Black Dog Day! </a:t>
            </a:r>
          </a:p>
          <a:p>
            <a:pPr marL="0" indent="0">
              <a:buNone/>
            </a:pPr>
            <a:r>
              <a:rPr lang="en-US" sz="1200" b="1" dirty="0"/>
              <a:t>Post Photo:</a:t>
            </a:r>
            <a:r>
              <a:rPr lang="en-US" sz="1200" dirty="0"/>
              <a:t> </a:t>
            </a:r>
          </a:p>
          <a:p>
            <a:pPr marL="0" lvl="0" indent="0">
              <a:buNone/>
            </a:pPr>
            <a:r>
              <a:rPr lang="en-US" sz="1200" i="1" dirty="0">
                <a:solidFill>
                  <a:srgbClr val="0070C0"/>
                </a:solidFill>
              </a:rPr>
              <a:t>*No post photo. Intended for your clients to share their own comments and engage with the post. </a:t>
            </a:r>
            <a:endParaRPr lang="en-US" sz="1200" dirty="0">
              <a:solidFill>
                <a:srgbClr val="0070C0"/>
              </a:solidFill>
            </a:endParaRPr>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National Fire Pup Day </a:t>
            </a:r>
            <a:endParaRPr lang="en-US" sz="1200" dirty="0"/>
          </a:p>
          <a:p>
            <a:pPr marL="0" indent="0">
              <a:buNone/>
            </a:pPr>
            <a:r>
              <a:rPr lang="en-US" sz="1200" b="1" dirty="0"/>
              <a:t>Post Copy:</a:t>
            </a:r>
            <a:r>
              <a:rPr lang="en-US" sz="1200" dirty="0"/>
              <a:t> </a:t>
            </a:r>
          </a:p>
          <a:p>
            <a:pPr marL="0" indent="0">
              <a:buNone/>
            </a:pPr>
            <a:r>
              <a:rPr lang="en-US" sz="1200" i="1" dirty="0"/>
              <a:t>Happy #NationalFirePupDay! Today we recognize the canine firefighters  who bravely serve with local fire departments around the country. Thank you!</a:t>
            </a:r>
            <a:endParaRPr lang="en-US" sz="1200" dirty="0"/>
          </a:p>
          <a:p>
            <a:pPr marL="0" indent="0">
              <a:buNone/>
            </a:pPr>
            <a:r>
              <a:rPr lang="en-US" sz="1200" b="1" dirty="0"/>
              <a:t>Post Photo:</a:t>
            </a:r>
            <a:r>
              <a:rPr lang="en-US" sz="1200" dirty="0"/>
              <a:t> </a:t>
            </a:r>
          </a:p>
          <a:p>
            <a:pPr marL="0" lvl="0" indent="0">
              <a:buNone/>
            </a:pPr>
            <a:r>
              <a:rPr lang="en-US" sz="1200" i="1" dirty="0">
                <a:solidFill>
                  <a:srgbClr val="0070C0"/>
                </a:solidFill>
              </a:rPr>
              <a:t>*No post photo. Intended for your clients to share their own comments and engage with the post. </a:t>
            </a:r>
            <a:endParaRPr lang="en-US" sz="1200" dirty="0">
              <a:solidFill>
                <a:srgbClr val="0070C0"/>
              </a:solidFill>
            </a:endParaRPr>
          </a:p>
          <a:p>
            <a:pPr marL="0" indent="0">
              <a:buNone/>
            </a:pPr>
            <a:endParaRPr lang="en-US" dirty="0"/>
          </a:p>
        </p:txBody>
      </p:sp>
    </p:spTree>
    <p:extLst>
      <p:ext uri="{BB962C8B-B14F-4D97-AF65-F5344CB8AC3E}">
        <p14:creationId xmlns:p14="http://schemas.microsoft.com/office/powerpoint/2010/main" val="145138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 – Saturday Caturday</a:t>
            </a:r>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sz="1400" b="1" dirty="0">
                <a:solidFill>
                  <a:srgbClr val="0070C0"/>
                </a:solidFill>
              </a:rPr>
              <a:t>Black Cat Awareness Month</a:t>
            </a:r>
            <a:endParaRPr lang="en-US" sz="1200" dirty="0"/>
          </a:p>
          <a:p>
            <a:pPr marL="0" indent="0">
              <a:buNone/>
            </a:pPr>
            <a:r>
              <a:rPr lang="en-US" sz="1200" b="1" dirty="0"/>
              <a:t>Post Copy:</a:t>
            </a:r>
          </a:p>
          <a:p>
            <a:pPr marL="0" indent="0">
              <a:buNone/>
            </a:pPr>
            <a:r>
              <a:rPr lang="en-US" sz="1200" i="1" dirty="0"/>
              <a:t>Did you know that black cats are still viewed as less adoptable than other cats? For October’s #BlackCatAwarenessMonth, we’ve compiled a few reasons why we think they’d make amazing pets!</a:t>
            </a:r>
          </a:p>
          <a:p>
            <a:pPr marL="0" indent="0">
              <a:buNone/>
            </a:pPr>
            <a:r>
              <a:rPr lang="en-US" sz="1200" i="1" dirty="0"/>
              <a:t>https://cattime.com/cat-facts/advocacy/39441-black-cat-awareness-month#1</a:t>
            </a:r>
          </a:p>
          <a:p>
            <a:pPr marL="0" indent="0">
              <a:buNone/>
            </a:pPr>
            <a:r>
              <a:rPr lang="en-US" sz="1200" b="1" dirty="0"/>
              <a:t>Post Photo:</a:t>
            </a:r>
          </a:p>
          <a:p>
            <a:pPr marL="0" indent="0">
              <a:buNone/>
            </a:pPr>
            <a:r>
              <a:rPr lang="en-US" sz="1200" i="1" dirty="0"/>
              <a:t>*Photo will populate from image link preview</a:t>
            </a:r>
          </a:p>
        </p:txBody>
      </p:sp>
      <p:sp>
        <p:nvSpPr>
          <p:cNvPr id="4" name="Slide Number Placeholder 3"/>
          <p:cNvSpPr>
            <a:spLocks noGrp="1"/>
          </p:cNvSpPr>
          <p:nvPr>
            <p:ph type="sldNum" sz="quarter" idx="12"/>
          </p:nvPr>
        </p:nvSpPr>
        <p:spPr/>
        <p:txBody>
          <a:bodyPr/>
          <a:lstStyle/>
          <a:p>
            <a:fld id="{FE3369B6-33A8-0143-B72A-A7C4E55F44B6}" type="slidenum">
              <a:rPr lang="en-US" smtClean="0"/>
              <a:t>8</a:t>
            </a:fld>
            <a:endParaRPr lang="en-US" dirty="0"/>
          </a:p>
        </p:txBody>
      </p:sp>
      <p:pic>
        <p:nvPicPr>
          <p:cNvPr id="6" name="Picture 5" descr="C:\Users\Misha.Goetze\AppData\Local\Microsoft\Windows\INetCache\Content.Word\catsololog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2821" y="835592"/>
            <a:ext cx="266700" cy="413385"/>
          </a:xfrm>
          <a:prstGeom prst="rect">
            <a:avLst/>
          </a:prstGeom>
          <a:noFill/>
          <a:ln>
            <a:noFill/>
          </a:ln>
        </p:spPr>
      </p:pic>
      <p:sp>
        <p:nvSpPr>
          <p:cNvPr id="7" name="Rectangle 6"/>
          <p:cNvSpPr/>
          <p:nvPr/>
        </p:nvSpPr>
        <p:spPr>
          <a:xfrm>
            <a:off x="548640" y="1496786"/>
            <a:ext cx="9185669" cy="584775"/>
          </a:xfrm>
          <a:prstGeom prst="rect">
            <a:avLst/>
          </a:prstGeom>
        </p:spPr>
        <p:txBody>
          <a:bodyPr wrap="square">
            <a:spAutoFit/>
          </a:bodyPr>
          <a:lstStyle/>
          <a:p>
            <a:r>
              <a:rPr lang="en-US" sz="1600" b="1" dirty="0">
                <a:solidFill>
                  <a:srgbClr val="C00000"/>
                </a:solidFill>
              </a:rPr>
              <a:t>FYI ONLY – THIS WILL BE POSTED ON YOUR BEHALF, IF OPTED INTO NVA CONTENT. NOT PARTICIPATING? EMAIL </a:t>
            </a:r>
            <a:r>
              <a:rPr lang="en-US" sz="1600" b="1" u="sng" dirty="0">
                <a:solidFill>
                  <a:srgbClr val="C00000"/>
                </a:solidFill>
                <a:hlinkClick r:id="rId3"/>
              </a:rPr>
              <a:t>MARKETING@NVA.COM</a:t>
            </a:r>
            <a:r>
              <a:rPr lang="en-US" sz="1600" b="1" dirty="0">
                <a:solidFill>
                  <a:srgbClr val="C00000"/>
                </a:solidFill>
              </a:rPr>
              <a:t> TO GET STARTED. </a:t>
            </a:r>
          </a:p>
        </p:txBody>
      </p:sp>
    </p:spTree>
    <p:extLst>
      <p:ext uri="{BB962C8B-B14F-4D97-AF65-F5344CB8AC3E}">
        <p14:creationId xmlns:p14="http://schemas.microsoft.com/office/powerpoint/2010/main" val="98983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 Most Important Monday</a:t>
            </a:r>
          </a:p>
        </p:txBody>
      </p:sp>
      <p:sp>
        <p:nvSpPr>
          <p:cNvPr id="5" name="Slide Number Placeholder 4"/>
          <p:cNvSpPr>
            <a:spLocks noGrp="1"/>
          </p:cNvSpPr>
          <p:nvPr>
            <p:ph type="sldNum" sz="quarter" idx="12"/>
          </p:nvPr>
        </p:nvSpPr>
        <p:spPr/>
        <p:txBody>
          <a:bodyPr/>
          <a:lstStyle/>
          <a:p>
            <a:fld id="{FE3369B6-33A8-0143-B72A-A7C4E55F44B6}" type="slidenum">
              <a:rPr lang="en-US" smtClean="0"/>
              <a:t>9</a:t>
            </a:fld>
            <a:endParaRPr lang="en-US" dirty="0"/>
          </a:p>
        </p:txBody>
      </p:sp>
      <p:sp>
        <p:nvSpPr>
          <p:cNvPr id="6" name="Text Placeholder 5"/>
          <p:cNvSpPr>
            <a:spLocks noGrp="1"/>
          </p:cNvSpPr>
          <p:nvPr>
            <p:ph type="body" sz="quarter" idx="13"/>
          </p:nvPr>
        </p:nvSpPr>
        <p:spPr/>
        <p:txBody>
          <a:bodyPr/>
          <a:lstStyle/>
          <a:p>
            <a:r>
              <a:rPr lang="en-US" dirty="0"/>
              <a:t>Choose 1 post from the options below:</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1400" b="1" dirty="0"/>
              <a:t>2. </a:t>
            </a:r>
            <a:r>
              <a:rPr lang="en-US" sz="1400" b="1" dirty="0">
                <a:solidFill>
                  <a:srgbClr val="0070C0"/>
                </a:solidFill>
              </a:rPr>
              <a:t>Animal Welfare Week</a:t>
            </a:r>
            <a:endParaRPr lang="en-US" sz="1400" dirty="0"/>
          </a:p>
          <a:p>
            <a:pPr marL="0" indent="0">
              <a:buNone/>
            </a:pPr>
            <a:r>
              <a:rPr lang="en-US" sz="1200" b="1" dirty="0"/>
              <a:t>Post Copy:</a:t>
            </a:r>
            <a:r>
              <a:rPr lang="en-US" sz="1200" dirty="0"/>
              <a:t> </a:t>
            </a:r>
          </a:p>
          <a:p>
            <a:pPr marL="0" indent="0">
              <a:buNone/>
            </a:pPr>
            <a:r>
              <a:rPr lang="en-US" sz="1200" i="1" dirty="0"/>
              <a:t>This week is Animal Welfare Week, and we would like to give a special shoutout to </a:t>
            </a:r>
            <a:r>
              <a:rPr lang="en-US" sz="1200" i="1" dirty="0">
                <a:solidFill>
                  <a:srgbClr val="FF0000"/>
                </a:solidFill>
              </a:rPr>
              <a:t>[Name of Local Shelter] </a:t>
            </a:r>
            <a:r>
              <a:rPr lang="en-US" sz="1200" i="1" dirty="0"/>
              <a:t>for providing loving care to countless animals while they eagerly wait to be adopted by their new family. Visit their website and you may find that new family member that you have been searching for! </a:t>
            </a:r>
            <a:r>
              <a:rPr lang="en-US" sz="1200" i="1" dirty="0">
                <a:solidFill>
                  <a:srgbClr val="FF0000"/>
                </a:solidFill>
              </a:rPr>
              <a:t>[Shelter Website URL]</a:t>
            </a:r>
            <a:r>
              <a:rPr lang="en-US" sz="1200" i="1" dirty="0"/>
              <a:t>.</a:t>
            </a:r>
          </a:p>
          <a:p>
            <a:pPr marL="0" indent="0">
              <a:buNone/>
            </a:pPr>
            <a:r>
              <a:rPr lang="en-US" sz="1200" b="1" dirty="0"/>
              <a:t>Post Photo:</a:t>
            </a:r>
            <a:r>
              <a:rPr lang="en-US" sz="1200" dirty="0"/>
              <a:t> </a:t>
            </a:r>
          </a:p>
          <a:p>
            <a:pPr marL="0" indent="0">
              <a:buNone/>
            </a:pPr>
            <a:r>
              <a:rPr lang="en-US" sz="1200" i="1" dirty="0"/>
              <a:t>*Photo will populate from image link preview</a:t>
            </a:r>
          </a:p>
          <a:p>
            <a:pPr marL="0" indent="0">
              <a:buNone/>
            </a:pPr>
            <a:endParaRPr lang="en-US" sz="1200" dirty="0"/>
          </a:p>
        </p:txBody>
      </p:sp>
      <p:sp>
        <p:nvSpPr>
          <p:cNvPr id="9" name="Content Placeholder 8"/>
          <p:cNvSpPr>
            <a:spLocks noGrp="1"/>
          </p:cNvSpPr>
          <p:nvPr>
            <p:ph sz="half" idx="1"/>
          </p:nvPr>
        </p:nvSpPr>
        <p:spPr>
          <a:ln>
            <a:solidFill>
              <a:schemeClr val="tx1"/>
            </a:solidFill>
          </a:ln>
        </p:spPr>
        <p:txBody>
          <a:bodyPr/>
          <a:lstStyle/>
          <a:p>
            <a:pPr marL="0" indent="0">
              <a:buNone/>
            </a:pPr>
            <a:r>
              <a:rPr lang="en-US" sz="1400" b="1" dirty="0"/>
              <a:t>1. </a:t>
            </a:r>
            <a:r>
              <a:rPr lang="en-US" sz="1400" b="1" dirty="0">
                <a:solidFill>
                  <a:srgbClr val="0070C0"/>
                </a:solidFill>
              </a:rPr>
              <a:t>World Animal Day</a:t>
            </a:r>
            <a:endParaRPr lang="en-US" sz="1400" dirty="0"/>
          </a:p>
          <a:p>
            <a:pPr marL="0" indent="0">
              <a:buNone/>
            </a:pPr>
            <a:r>
              <a:rPr lang="en-US" sz="1100" b="1" dirty="0"/>
              <a:t>Post Copy:</a:t>
            </a:r>
            <a:r>
              <a:rPr lang="en-US" sz="1100" dirty="0"/>
              <a:t> </a:t>
            </a:r>
          </a:p>
          <a:p>
            <a:pPr marL="0" indent="0">
              <a:buNone/>
            </a:pPr>
            <a:r>
              <a:rPr lang="en-US" sz="1100" u="sng" dirty="0"/>
              <a:t>Promo:</a:t>
            </a:r>
          </a:p>
          <a:p>
            <a:pPr marL="0" indent="0">
              <a:buNone/>
            </a:pPr>
            <a:r>
              <a:rPr lang="en-US" sz="1100" i="1" dirty="0"/>
              <a:t>Today is #WorldAnimalDay, a day to advocate for our animal counterparts to improve their welfare around the world. In honor of #WorldAnimalDay, we are happy to offer </a:t>
            </a:r>
            <a:r>
              <a:rPr lang="en-US" sz="1100" i="1" dirty="0">
                <a:solidFill>
                  <a:srgbClr val="FF0000"/>
                </a:solidFill>
              </a:rPr>
              <a:t>$[xx] </a:t>
            </a:r>
            <a:r>
              <a:rPr lang="en-US" sz="1100" i="1" dirty="0"/>
              <a:t>off your pet’s next dental exam with us! Simply post a photo of your pet and tag #WorldAnimalDay to help raise awareness for all animal welfare standards across the globe. Show your photo at check-in.</a:t>
            </a:r>
          </a:p>
          <a:p>
            <a:pPr marL="0" indent="0">
              <a:buNone/>
            </a:pPr>
            <a:r>
              <a:rPr lang="en-US" sz="1100" i="1" u="sng" dirty="0"/>
              <a:t>Non-Promo:</a:t>
            </a:r>
          </a:p>
          <a:p>
            <a:pPr marL="0" indent="0">
              <a:buNone/>
            </a:pPr>
            <a:r>
              <a:rPr lang="en-US" sz="1100" i="1" dirty="0"/>
              <a:t>Today is #WorldAnimalDay, a day to advocate for our animal counterparts to improve their welfare around the world. Share a photo of your pet and tag #WorldAnimalDay to help raise awareness for all animal welfare standards across the globe.</a:t>
            </a:r>
            <a:endParaRPr lang="en-US" sz="1100" u="sng" dirty="0"/>
          </a:p>
          <a:p>
            <a:pPr marL="0" indent="0">
              <a:buNone/>
            </a:pPr>
            <a:r>
              <a:rPr lang="en-US" sz="1100" b="1" dirty="0"/>
              <a:t>Post Photo:</a:t>
            </a:r>
            <a:r>
              <a:rPr lang="en-US" sz="1100" dirty="0"/>
              <a:t> </a:t>
            </a:r>
          </a:p>
          <a:p>
            <a:pPr marL="0" indent="0">
              <a:buNone/>
            </a:pPr>
            <a:endParaRPr lang="en-US" sz="1600" dirty="0"/>
          </a:p>
        </p:txBody>
      </p:sp>
      <p:pic>
        <p:nvPicPr>
          <p:cNvPr id="10" name="Picture 9" descr="Download Free png Push Pin Icon Free Icons and - DLPNG.com"/>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8503" y="945674"/>
            <a:ext cx="297180" cy="297180"/>
          </a:xfrm>
          <a:prstGeom prst="rect">
            <a:avLst/>
          </a:prstGeom>
          <a:noFill/>
          <a:ln>
            <a:noFill/>
          </a:ln>
        </p:spPr>
      </p:pic>
      <p:pic>
        <p:nvPicPr>
          <p:cNvPr id="4" name="Picture 3" descr="A dog and several cats&#10;&#10;Description automatically generated with low confidence">
            <a:extLst>
              <a:ext uri="{FF2B5EF4-FFF2-40B4-BE49-F238E27FC236}">
                <a16:creationId xmlns:a16="http://schemas.microsoft.com/office/drawing/2014/main" id="{A798FFD7-D624-4B09-9E4A-78BF5024B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3161" y="5172075"/>
            <a:ext cx="2657237" cy="1771314"/>
          </a:xfrm>
          <a:prstGeom prst="rect">
            <a:avLst/>
          </a:prstGeom>
        </p:spPr>
      </p:pic>
      <p:sp>
        <p:nvSpPr>
          <p:cNvPr id="11" name="Rectangle 10">
            <a:extLst>
              <a:ext uri="{FF2B5EF4-FFF2-40B4-BE49-F238E27FC236}">
                <a16:creationId xmlns:a16="http://schemas.microsoft.com/office/drawing/2014/main" id="{4D6AC9BF-1F88-4564-97CC-098E00B67391}"/>
              </a:ext>
            </a:extLst>
          </p:cNvPr>
          <p:cNvSpPr/>
          <p:nvPr/>
        </p:nvSpPr>
        <p:spPr>
          <a:xfrm>
            <a:off x="1647007" y="7130419"/>
            <a:ext cx="6672943" cy="5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Download high resolution images from GP Connect</a:t>
            </a:r>
          </a:p>
          <a:p>
            <a:pPr algn="ctr"/>
            <a:r>
              <a:rPr lang="en-US" sz="1400" dirty="0"/>
              <a:t>https://www.gpconnect.nva.com/</a:t>
            </a:r>
          </a:p>
          <a:p>
            <a:pPr algn="ctr"/>
            <a:r>
              <a:rPr lang="en-US" sz="1400" dirty="0"/>
              <a:t>Password woof2020</a:t>
            </a:r>
          </a:p>
        </p:txBody>
      </p:sp>
    </p:spTree>
    <p:extLst>
      <p:ext uri="{BB962C8B-B14F-4D97-AF65-F5344CB8AC3E}">
        <p14:creationId xmlns:p14="http://schemas.microsoft.com/office/powerpoint/2010/main" val="2562791808"/>
      </p:ext>
    </p:extLst>
  </p:cSld>
  <p:clrMapOvr>
    <a:masterClrMapping/>
  </p:clrMapOvr>
</p:sld>
</file>

<file path=ppt/theme/theme1.xml><?xml version="1.0" encoding="utf-8"?>
<a:theme xmlns:a="http://schemas.openxmlformats.org/drawingml/2006/main" name="NVA Theme">
  <a:themeElements>
    <a:clrScheme name="NVA">
      <a:dk1>
        <a:srgbClr val="35281F"/>
      </a:dk1>
      <a:lt1>
        <a:srgbClr val="FFFFFF"/>
      </a:lt1>
      <a:dk2>
        <a:srgbClr val="968C83"/>
      </a:dk2>
      <a:lt2>
        <a:srgbClr val="F5F3F3"/>
      </a:lt2>
      <a:accent1>
        <a:srgbClr val="007F85"/>
      </a:accent1>
      <a:accent2>
        <a:srgbClr val="2BA63B"/>
      </a:accent2>
      <a:accent3>
        <a:srgbClr val="24C1E1"/>
      </a:accent3>
      <a:accent4>
        <a:srgbClr val="A1CF54"/>
      </a:accent4>
      <a:accent5>
        <a:srgbClr val="524841"/>
      </a:accent5>
      <a:accent6>
        <a:srgbClr val="B5AFA8"/>
      </a:accent6>
      <a:hlink>
        <a:srgbClr val="007F85"/>
      </a:hlink>
      <a:folHlink>
        <a:srgbClr val="52484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VA 16x9 Theme">
  <a:themeElements>
    <a:clrScheme name="NVA">
      <a:dk1>
        <a:srgbClr val="35281F"/>
      </a:dk1>
      <a:lt1>
        <a:srgbClr val="FFFFFF"/>
      </a:lt1>
      <a:dk2>
        <a:srgbClr val="968C83"/>
      </a:dk2>
      <a:lt2>
        <a:srgbClr val="F5F3F3"/>
      </a:lt2>
      <a:accent1>
        <a:srgbClr val="007F85"/>
      </a:accent1>
      <a:accent2>
        <a:srgbClr val="2BA63B"/>
      </a:accent2>
      <a:accent3>
        <a:srgbClr val="24C1E1"/>
      </a:accent3>
      <a:accent4>
        <a:srgbClr val="A1CF54"/>
      </a:accent4>
      <a:accent5>
        <a:srgbClr val="524841"/>
      </a:accent5>
      <a:accent6>
        <a:srgbClr val="B5AFA8"/>
      </a:accent6>
      <a:hlink>
        <a:srgbClr val="007F85"/>
      </a:hlink>
      <a:folHlink>
        <a:srgbClr val="5248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A_template_October_2018" id="{18B13D0C-3C57-1B4A-991B-6EC8E61F0F97}" vid="{8E91F602-68E6-9048-BF70-1F4BC76810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3E7D39F822DB419A6D3778EF1C6327" ma:contentTypeVersion="2" ma:contentTypeDescription="Create a new document." ma:contentTypeScope="" ma:versionID="b999de8d6d72c191a9206e20e68bd66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9F268-7158-4470-A5B9-630121343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588D49C-0C3B-4F57-AAB1-2717D9737616}">
  <ds:schemaRefs>
    <ds:schemaRef ds:uri="http://schemas.microsoft.com/sharepoint/v3/contenttype/forms"/>
  </ds:schemaRefs>
</ds:datastoreItem>
</file>

<file path=customXml/itemProps3.xml><?xml version="1.0" encoding="utf-8"?>
<ds:datastoreItem xmlns:ds="http://schemas.openxmlformats.org/officeDocument/2006/customXml" ds:itemID="{F3CFCA16-5A94-4A0E-AA60-A9E1FC5BFBEB}">
  <ds:schemaRefs>
    <ds:schemaRef ds:uri="http://schemas.microsoft.com/office/2006/metadata/properties"/>
    <ds:schemaRef ds:uri="http://schemas.openxmlformats.org/package/2006/metadata/core-properties"/>
    <ds:schemaRef ds:uri="http://purl.org/dc/dcmitype/"/>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60642</TotalTime>
  <Words>5548</Words>
  <Application>Microsoft Office PowerPoint</Application>
  <PresentationFormat>Custom</PresentationFormat>
  <Paragraphs>716</Paragraphs>
  <Slides>38</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Calibri Light</vt:lpstr>
      <vt:lpstr>FreightSans Pro Medium</vt:lpstr>
      <vt:lpstr>Goudy Old Style</vt:lpstr>
      <vt:lpstr>GoudyCatReg</vt:lpstr>
      <vt:lpstr>GoudyCatSCReg</vt:lpstr>
      <vt:lpstr>Segoe UI Symbol</vt:lpstr>
      <vt:lpstr>Symbol</vt:lpstr>
      <vt:lpstr>NVA Theme</vt:lpstr>
      <vt:lpstr>NVA 16x9 Theme</vt:lpstr>
      <vt:lpstr>Acrobat Document</vt:lpstr>
      <vt:lpstr>Monthly Marketing Planner</vt:lpstr>
      <vt:lpstr>Monthly Marketing Planner</vt:lpstr>
      <vt:lpstr>NVA Social Media Support</vt:lpstr>
      <vt:lpstr>Social Media Inspiration </vt:lpstr>
      <vt:lpstr>Marketing Calendar: 10/1 – 10/31</vt:lpstr>
      <vt:lpstr>PowerPoint Presentation</vt:lpstr>
      <vt:lpstr>10/1 - Fun Friday</vt:lpstr>
      <vt:lpstr>10/2 – Saturday Caturday</vt:lpstr>
      <vt:lpstr>10/4 – Most Important Monday</vt:lpstr>
      <vt:lpstr>10/5 – Email Tuesday</vt:lpstr>
      <vt:lpstr>10/5 – Vendor Email</vt:lpstr>
      <vt:lpstr>Creating a Mass Email in AllyDVM</vt:lpstr>
      <vt:lpstr>10/6 – Wellness Wednesday</vt:lpstr>
      <vt:lpstr>10/7 – NVA Thursday</vt:lpstr>
      <vt:lpstr>10/8 - Fun Friday</vt:lpstr>
      <vt:lpstr>10/9 – Saturday Caturday</vt:lpstr>
      <vt:lpstr>10/11 – Most Important Monday</vt:lpstr>
      <vt:lpstr>10/12 – Email Tuesday</vt:lpstr>
      <vt:lpstr>10/12 – Vendor Email</vt:lpstr>
      <vt:lpstr>10/13 – Wellness Wednesday</vt:lpstr>
      <vt:lpstr>10/14 – NVA Thursday</vt:lpstr>
      <vt:lpstr>10/15 - Fun Friday</vt:lpstr>
      <vt:lpstr>10/16 – Saturday Caturday</vt:lpstr>
      <vt:lpstr>10/18 – Most Important Monday</vt:lpstr>
      <vt:lpstr>10/19 – Email Tuesday</vt:lpstr>
      <vt:lpstr>10/19 – Vendor Email</vt:lpstr>
      <vt:lpstr>10/20 – Wellness Wednesday</vt:lpstr>
      <vt:lpstr>10/21 – NVA Thursday</vt:lpstr>
      <vt:lpstr>10/22 - Fun Friday</vt:lpstr>
      <vt:lpstr>10/23 – Saturday Caturday </vt:lpstr>
      <vt:lpstr>10/25 – Most Important Monday</vt:lpstr>
      <vt:lpstr>10/26 – Email Tuesday</vt:lpstr>
      <vt:lpstr>10/26 – Vendor Email</vt:lpstr>
      <vt:lpstr>10/27 – Wellness Wednesday</vt:lpstr>
      <vt:lpstr>10/28 – NVA Thursday</vt:lpstr>
      <vt:lpstr>10/29 - Fun Friday</vt:lpstr>
      <vt:lpstr>10/30 – Saturday Caturday </vt:lpstr>
      <vt:lpstr>10/31 – Halloween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Swanson</dc:creator>
  <cp:lastModifiedBy>Collin Ozar</cp:lastModifiedBy>
  <cp:revision>1543</cp:revision>
  <cp:lastPrinted>2018-10-11T19:42:18Z</cp:lastPrinted>
  <dcterms:created xsi:type="dcterms:W3CDTF">2018-03-02T14:47:13Z</dcterms:created>
  <dcterms:modified xsi:type="dcterms:W3CDTF">2021-09-27T18:21:46Z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0x010100453E7D39F822DB419A6D3778EF1C6327</vt:lpwstr>
  </property>
</Properties>
</file>